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1" r:id="rId2"/>
    <p:sldMasterId id="2147483654" r:id="rId3"/>
    <p:sldMasterId id="2147483667" r:id="rId4"/>
    <p:sldMasterId id="2147483686" r:id="rId5"/>
    <p:sldMasterId id="2147483702" r:id="rId6"/>
    <p:sldMasterId id="2147483709" r:id="rId7"/>
    <p:sldMasterId id="2147483712" r:id="rId8"/>
    <p:sldMasterId id="2147483719" r:id="rId9"/>
    <p:sldMasterId id="2147483732" r:id="rId10"/>
  </p:sldMasterIdLst>
  <p:notesMasterIdLst>
    <p:notesMasterId r:id="rId25"/>
  </p:notesMasterIdLst>
  <p:handoutMasterIdLst>
    <p:handoutMasterId r:id="rId26"/>
  </p:handoutMasterIdLst>
  <p:sldIdLst>
    <p:sldId id="276" r:id="rId11"/>
    <p:sldId id="277" r:id="rId12"/>
    <p:sldId id="279" r:id="rId13"/>
    <p:sldId id="280" r:id="rId14"/>
    <p:sldId id="281" r:id="rId15"/>
    <p:sldId id="300" r:id="rId16"/>
    <p:sldId id="301" r:id="rId17"/>
    <p:sldId id="302" r:id="rId18"/>
    <p:sldId id="299" r:id="rId19"/>
    <p:sldId id="303" r:id="rId20"/>
    <p:sldId id="304" r:id="rId21"/>
    <p:sldId id="305" r:id="rId22"/>
    <p:sldId id="296" r:id="rId23"/>
    <p:sldId id="306" r:id="rId24"/>
  </p:sldIdLst>
  <p:sldSz cx="9144000" cy="5143500" type="screen16x9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4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E35A28"/>
    <a:srgbClr val="DB5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756" y="72"/>
      </p:cViewPr>
      <p:guideLst>
        <p:guide orient="horz" pos="1604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EC9BD-53FF-2E4E-8BA1-7754350C1E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54249-07A0-C14F-9502-82881728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6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71D0D-FC21-F14C-ADD9-D733800A037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ABC15-1525-7D4B-B5A5-197DDA91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39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07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2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D221E-9E0B-2746-941C-B6B95C24C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2: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D221E-9E0B-2746-941C-B6B95C24C4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60500"/>
            <a:ext cx="4113213" cy="222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text here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75213" y="1460500"/>
            <a:ext cx="3811587" cy="222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text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9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2: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D221E-9E0B-2746-941C-B6B95C24C4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82700" y="1460500"/>
            <a:ext cx="6578600" cy="222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text here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9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9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2: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D221E-9E0B-2746-941C-B6B95C24C4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82700" y="1460500"/>
            <a:ext cx="6578600" cy="2222500"/>
          </a:xfrm>
          <a:prstGeom prst="rect">
            <a:avLst/>
          </a:prstGeom>
        </p:spPr>
        <p:txBody>
          <a:bodyPr vert="horz"/>
          <a:lstStyle>
            <a:lvl1pPr marL="285750" indent="-285750" algn="ctr">
              <a:buFont typeface="Arial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text here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9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7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2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D221E-9E0B-2746-941C-B6B95C24C4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9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2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3603-AFA2-2948-AD4E-26CD474731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93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3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7A56-7F28-5944-A19D-CB61015FC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9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3: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7A56-7F28-5944-A19D-CB61015FC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92300"/>
            <a:ext cx="4113213" cy="222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text here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75213" y="1892300"/>
            <a:ext cx="3811587" cy="222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text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54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4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3: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7A56-7F28-5944-A19D-CB61015FC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98601" y="1892300"/>
            <a:ext cx="6159500" cy="222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text here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54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05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3: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7A56-7F28-5944-A19D-CB61015FC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82700" y="1892300"/>
            <a:ext cx="6578600" cy="2222500"/>
          </a:xfrm>
          <a:prstGeom prst="rect">
            <a:avLst/>
          </a:prstGeom>
        </p:spPr>
        <p:txBody>
          <a:bodyPr vert="horz"/>
          <a:lstStyle>
            <a:lvl1pPr marL="285750" indent="-285750" algn="ctr">
              <a:buFont typeface="Arial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text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54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9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277770" y="2667000"/>
            <a:ext cx="4584700" cy="457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ITC Franklin Gothic Std Book Compressed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423750" y="3213100"/>
            <a:ext cx="2298700" cy="2921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ITC Franklin Gothic Std Book Italic"/>
              </a:defRPr>
            </a:lvl1pPr>
          </a:lstStyle>
          <a:p>
            <a:pPr lvl="0"/>
            <a:r>
              <a:rPr lang="en-US" dirty="0" smtClean="0"/>
              <a:t>Date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2125370" y="558800"/>
            <a:ext cx="4889500" cy="698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400" cap="all">
                <a:solidFill>
                  <a:schemeClr val="bg1"/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945265" y="1485900"/>
            <a:ext cx="3251200" cy="431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10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3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7A56-7F28-5944-A19D-CB61015FC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36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7A56-7F28-5944-A19D-CB61015FC7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54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Table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59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3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7A56-7F28-5944-A19D-CB61015FC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44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469900"/>
            <a:ext cx="8001000" cy="358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Drag Image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191000"/>
            <a:ext cx="80010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cap="all">
                <a:solidFill>
                  <a:schemeClr val="accent1">
                    <a:lumMod val="50000"/>
                  </a:schemeClr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Title for image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4521200"/>
            <a:ext cx="8001000" cy="241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ITC Franklin Gothic Std Demi Compressed"/>
              </a:defRPr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73513" y="1320800"/>
            <a:ext cx="3619500" cy="3187700"/>
          </a:xfrm>
          <a:prstGeom prst="rect">
            <a:avLst/>
          </a:prstGeom>
        </p:spPr>
        <p:txBody>
          <a:bodyPr vert="horz"/>
          <a:lstStyle>
            <a:lvl1pPr marL="514350" indent="-51435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 Extra Compressed"/>
              </a:defRPr>
            </a:lvl1pPr>
            <a:lvl2pPr marL="971550" indent="-514350">
              <a:buFont typeface="+mj-lt"/>
              <a:buAutoNum type="arabicPeriod"/>
              <a:defRPr sz="3200">
                <a:latin typeface="ITC Franklin Gothic Std Book Compressed"/>
              </a:defRPr>
            </a:lvl2pPr>
            <a:lvl3pPr marL="1428750" indent="-514350">
              <a:buFont typeface="+mj-lt"/>
              <a:buAutoNum type="arabicPeriod"/>
              <a:defRPr sz="3200">
                <a:latin typeface="ITC Franklin Gothic Std Book Compressed"/>
              </a:defRPr>
            </a:lvl3pPr>
            <a:lvl4pPr marL="1885950" indent="-514350">
              <a:buFont typeface="+mj-lt"/>
              <a:buAutoNum type="arabicPeriod"/>
              <a:defRPr sz="3200">
                <a:latin typeface="ITC Franklin Gothic Std Book Compressed"/>
              </a:defRPr>
            </a:lvl4pPr>
            <a:lvl5pPr marL="2343150" indent="-514350">
              <a:buFont typeface="+mj-lt"/>
              <a:buAutoNum type="arabicPeriod"/>
              <a:defRPr sz="3200">
                <a:latin typeface="ITC Franklin Gothic Std Book Compressed"/>
              </a:defRPr>
            </a:lvl5pPr>
          </a:lstStyle>
          <a:p>
            <a:pPr lvl="0"/>
            <a:r>
              <a:rPr lang="en-US" dirty="0" smtClean="0"/>
              <a:t>Click to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9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1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4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1: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60500"/>
            <a:ext cx="4113213" cy="222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text here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75213" y="1460500"/>
            <a:ext cx="3811587" cy="222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text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9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3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1: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82700" y="1460500"/>
            <a:ext cx="6578600" cy="222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text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9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2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1: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82700" y="1460500"/>
            <a:ext cx="6578600" cy="2222500"/>
          </a:xfrm>
          <a:prstGeom prst="rect">
            <a:avLst/>
          </a:prstGeom>
        </p:spPr>
        <p:txBody>
          <a:bodyPr vert="horz"/>
          <a:lstStyle>
            <a:lvl1pPr marL="285750" indent="-285750" algn="ctr">
              <a:buFont typeface="Arial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text here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9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6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1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9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4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31A2-C607-CF4F-8167-F206FA5C0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9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30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03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0160"/>
            <a:ext cx="9144000" cy="3747589"/>
          </a:xfrm>
          <a:prstGeom prst="rect">
            <a:avLst/>
          </a:prstGeom>
          <a:solidFill>
            <a:srgbClr val="0121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158"/>
              </a:solidFill>
            </a:endParaRPr>
          </a:p>
        </p:txBody>
      </p:sp>
      <p:pic>
        <p:nvPicPr>
          <p:cNvPr id="8" name="Picture 7" descr="primary_full_color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96" y="4229511"/>
            <a:ext cx="1980184" cy="477806"/>
          </a:xfrm>
          <a:prstGeom prst="rect">
            <a:avLst/>
          </a:prstGeom>
        </p:spPr>
      </p:pic>
      <p:pic>
        <p:nvPicPr>
          <p:cNvPr id="9" name="Picture 8" descr="dotted_line_whit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37"/>
          <a:stretch/>
        </p:blipFill>
        <p:spPr>
          <a:xfrm>
            <a:off x="868947" y="2191552"/>
            <a:ext cx="7486316" cy="2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5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s_oran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6" y="386073"/>
            <a:ext cx="2783767" cy="213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ushedge_solid_blu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657"/>
            <a:ext cx="9151486" cy="1943100"/>
          </a:xfrm>
          <a:prstGeom prst="rect">
            <a:avLst/>
          </a:prstGeom>
        </p:spPr>
      </p:pic>
      <p:pic>
        <p:nvPicPr>
          <p:cNvPr id="8" name="Picture 7" descr="UVA_Primary_white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7" y="4620044"/>
            <a:ext cx="1353129" cy="33356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90500" y="472183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aseline="0">
                <a:solidFill>
                  <a:schemeClr val="bg1"/>
                </a:solidFill>
                <a:latin typeface="ITC Franklin Gothic Std Book Compressed"/>
              </a:defRPr>
            </a:lvl1pPr>
          </a:lstStyle>
          <a:p>
            <a:fld id="{19B7238F-0A31-F946-A5C6-FACA8082CE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3" r:id="rId3"/>
    <p:sldLayoutId id="2147483684" r:id="rId4"/>
    <p:sldLayoutId id="214748368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ound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r="15387" b="-16499"/>
          <a:stretch/>
        </p:blipFill>
        <p:spPr>
          <a:xfrm>
            <a:off x="-1" y="-1348886"/>
            <a:ext cx="9155371" cy="7569200"/>
          </a:xfrm>
          <a:prstGeom prst="rect">
            <a:avLst/>
          </a:prstGeom>
        </p:spPr>
      </p:pic>
      <p:pic>
        <p:nvPicPr>
          <p:cNvPr id="11" name="Picture 10" descr="brushedge_solid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657"/>
            <a:ext cx="9151486" cy="1943100"/>
          </a:xfrm>
          <a:prstGeom prst="rect">
            <a:avLst/>
          </a:prstGeom>
        </p:spPr>
      </p:pic>
      <p:pic>
        <p:nvPicPr>
          <p:cNvPr id="12" name="Picture 11" descr="UVA_Primary_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7" y="4620044"/>
            <a:ext cx="1353129" cy="333562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90500" y="472183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ITC Franklin Gothic Std Book Compressed"/>
              </a:defRPr>
            </a:lvl1pPr>
          </a:lstStyle>
          <a:p>
            <a:fld id="{944831A2-C607-CF4F-8167-F206FA5C0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-7455" y="4248941"/>
            <a:ext cx="9170081" cy="936363"/>
          </a:xfrm>
          <a:custGeom>
            <a:avLst/>
            <a:gdLst>
              <a:gd name="connsiteX0" fmla="*/ 0 w 9144000"/>
              <a:gd name="connsiteY0" fmla="*/ 0 h 854363"/>
              <a:gd name="connsiteX1" fmla="*/ 9144000 w 9144000"/>
              <a:gd name="connsiteY1" fmla="*/ 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82100"/>
              <a:gd name="connsiteY0" fmla="*/ 0 h 854363"/>
              <a:gd name="connsiteX1" fmla="*/ 9182100 w 9182100"/>
              <a:gd name="connsiteY1" fmla="*/ 342900 h 854363"/>
              <a:gd name="connsiteX2" fmla="*/ 9144000 w 9182100"/>
              <a:gd name="connsiteY2" fmla="*/ 854363 h 854363"/>
              <a:gd name="connsiteX3" fmla="*/ 0 w 9182100"/>
              <a:gd name="connsiteY3" fmla="*/ 854363 h 854363"/>
              <a:gd name="connsiteX4" fmla="*/ 0 w 9182100"/>
              <a:gd name="connsiteY4" fmla="*/ 0 h 854363"/>
              <a:gd name="connsiteX0" fmla="*/ 0 w 9144000"/>
              <a:gd name="connsiteY0" fmla="*/ 0 h 854363"/>
              <a:gd name="connsiteX1" fmla="*/ 9104113 w 9144000"/>
              <a:gd name="connsiteY1" fmla="*/ 34290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48677"/>
              <a:gd name="connsiteY0" fmla="*/ 0 h 854363"/>
              <a:gd name="connsiteX1" fmla="*/ 9148677 w 9148677"/>
              <a:gd name="connsiteY1" fmla="*/ 220361 h 854363"/>
              <a:gd name="connsiteX2" fmla="*/ 9144000 w 9148677"/>
              <a:gd name="connsiteY2" fmla="*/ 854363 h 854363"/>
              <a:gd name="connsiteX3" fmla="*/ 0 w 9148677"/>
              <a:gd name="connsiteY3" fmla="*/ 854363 h 854363"/>
              <a:gd name="connsiteX4" fmla="*/ 0 w 9148677"/>
              <a:gd name="connsiteY4" fmla="*/ 0 h 854363"/>
              <a:gd name="connsiteX0" fmla="*/ 0 w 9155141"/>
              <a:gd name="connsiteY0" fmla="*/ 0 h 887783"/>
              <a:gd name="connsiteX1" fmla="*/ 9148677 w 9155141"/>
              <a:gd name="connsiteY1" fmla="*/ 220361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0 w 9155141"/>
              <a:gd name="connsiteY0" fmla="*/ 0 h 887783"/>
              <a:gd name="connsiteX1" fmla="*/ 9148677 w 9155141"/>
              <a:gd name="connsiteY1" fmla="*/ 26126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29883 w 9155141"/>
              <a:gd name="connsiteY0" fmla="*/ 257757 h 861657"/>
              <a:gd name="connsiteX1" fmla="*/ 9148677 w 9155141"/>
              <a:gd name="connsiteY1" fmla="*/ 0 h 861657"/>
              <a:gd name="connsiteX2" fmla="*/ 9155141 w 9155141"/>
              <a:gd name="connsiteY2" fmla="*/ 861657 h 861657"/>
              <a:gd name="connsiteX3" fmla="*/ 0 w 9155141"/>
              <a:gd name="connsiteY3" fmla="*/ 828237 h 861657"/>
              <a:gd name="connsiteX4" fmla="*/ 29883 w 9155141"/>
              <a:gd name="connsiteY4" fmla="*/ 257757 h 861657"/>
              <a:gd name="connsiteX0" fmla="*/ 29883 w 9155141"/>
              <a:gd name="connsiteY0" fmla="*/ 332463 h 936363"/>
              <a:gd name="connsiteX1" fmla="*/ 9148677 w 9155141"/>
              <a:gd name="connsiteY1" fmla="*/ 0 h 936363"/>
              <a:gd name="connsiteX2" fmla="*/ 9155141 w 9155141"/>
              <a:gd name="connsiteY2" fmla="*/ 936363 h 936363"/>
              <a:gd name="connsiteX3" fmla="*/ 0 w 9155141"/>
              <a:gd name="connsiteY3" fmla="*/ 902943 h 936363"/>
              <a:gd name="connsiteX4" fmla="*/ 29883 w 9155141"/>
              <a:gd name="connsiteY4" fmla="*/ 332463 h 936363"/>
              <a:gd name="connsiteX0" fmla="*/ 0 w 9170081"/>
              <a:gd name="connsiteY0" fmla="*/ 2726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272698 h 936363"/>
              <a:gd name="connsiteX0" fmla="*/ 0 w 9170081"/>
              <a:gd name="connsiteY0" fmla="*/ 3742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374298 h 9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081" h="936363">
                <a:moveTo>
                  <a:pt x="0" y="374298"/>
                </a:moveTo>
                <a:lnTo>
                  <a:pt x="9163617" y="0"/>
                </a:lnTo>
                <a:cubicBezTo>
                  <a:pt x="9165772" y="222474"/>
                  <a:pt x="9167926" y="713889"/>
                  <a:pt x="9170081" y="936363"/>
                </a:cubicBezTo>
                <a:lnTo>
                  <a:pt x="14940" y="902943"/>
                </a:lnTo>
                <a:lnTo>
                  <a:pt x="0" y="374298"/>
                </a:lnTo>
                <a:close/>
              </a:path>
            </a:pathLst>
          </a:custGeom>
          <a:solidFill>
            <a:srgbClr val="01215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VA_Primary_white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7" y="4620044"/>
            <a:ext cx="1353129" cy="33356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90500" y="472122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aseline="0">
                <a:solidFill>
                  <a:schemeClr val="bg1"/>
                </a:solidFill>
                <a:latin typeface="ITC Franklin Gothic Std Book Compressed"/>
              </a:defRPr>
            </a:lvl1pPr>
          </a:lstStyle>
          <a:p>
            <a:fld id="{E2AD221E-9E0B-2746-941C-B6B95C24C4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2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ound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r="15387" b="-16499"/>
          <a:stretch/>
        </p:blipFill>
        <p:spPr>
          <a:xfrm>
            <a:off x="-1" y="-1348886"/>
            <a:ext cx="9155371" cy="7569200"/>
          </a:xfrm>
          <a:prstGeom prst="rect">
            <a:avLst/>
          </a:prstGeom>
        </p:spPr>
      </p:pic>
      <p:sp>
        <p:nvSpPr>
          <p:cNvPr id="8" name="Rectangle 3"/>
          <p:cNvSpPr/>
          <p:nvPr userDrawn="1"/>
        </p:nvSpPr>
        <p:spPr>
          <a:xfrm>
            <a:off x="-7455" y="4248941"/>
            <a:ext cx="9170081" cy="936363"/>
          </a:xfrm>
          <a:custGeom>
            <a:avLst/>
            <a:gdLst>
              <a:gd name="connsiteX0" fmla="*/ 0 w 9144000"/>
              <a:gd name="connsiteY0" fmla="*/ 0 h 854363"/>
              <a:gd name="connsiteX1" fmla="*/ 9144000 w 9144000"/>
              <a:gd name="connsiteY1" fmla="*/ 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82100"/>
              <a:gd name="connsiteY0" fmla="*/ 0 h 854363"/>
              <a:gd name="connsiteX1" fmla="*/ 9182100 w 9182100"/>
              <a:gd name="connsiteY1" fmla="*/ 342900 h 854363"/>
              <a:gd name="connsiteX2" fmla="*/ 9144000 w 9182100"/>
              <a:gd name="connsiteY2" fmla="*/ 854363 h 854363"/>
              <a:gd name="connsiteX3" fmla="*/ 0 w 9182100"/>
              <a:gd name="connsiteY3" fmla="*/ 854363 h 854363"/>
              <a:gd name="connsiteX4" fmla="*/ 0 w 9182100"/>
              <a:gd name="connsiteY4" fmla="*/ 0 h 854363"/>
              <a:gd name="connsiteX0" fmla="*/ 0 w 9144000"/>
              <a:gd name="connsiteY0" fmla="*/ 0 h 854363"/>
              <a:gd name="connsiteX1" fmla="*/ 9104113 w 9144000"/>
              <a:gd name="connsiteY1" fmla="*/ 34290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48677"/>
              <a:gd name="connsiteY0" fmla="*/ 0 h 854363"/>
              <a:gd name="connsiteX1" fmla="*/ 9148677 w 9148677"/>
              <a:gd name="connsiteY1" fmla="*/ 220361 h 854363"/>
              <a:gd name="connsiteX2" fmla="*/ 9144000 w 9148677"/>
              <a:gd name="connsiteY2" fmla="*/ 854363 h 854363"/>
              <a:gd name="connsiteX3" fmla="*/ 0 w 9148677"/>
              <a:gd name="connsiteY3" fmla="*/ 854363 h 854363"/>
              <a:gd name="connsiteX4" fmla="*/ 0 w 9148677"/>
              <a:gd name="connsiteY4" fmla="*/ 0 h 854363"/>
              <a:gd name="connsiteX0" fmla="*/ 0 w 9155141"/>
              <a:gd name="connsiteY0" fmla="*/ 0 h 887783"/>
              <a:gd name="connsiteX1" fmla="*/ 9148677 w 9155141"/>
              <a:gd name="connsiteY1" fmla="*/ 220361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0 w 9155141"/>
              <a:gd name="connsiteY0" fmla="*/ 0 h 887783"/>
              <a:gd name="connsiteX1" fmla="*/ 9148677 w 9155141"/>
              <a:gd name="connsiteY1" fmla="*/ 26126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29883 w 9155141"/>
              <a:gd name="connsiteY0" fmla="*/ 257757 h 861657"/>
              <a:gd name="connsiteX1" fmla="*/ 9148677 w 9155141"/>
              <a:gd name="connsiteY1" fmla="*/ 0 h 861657"/>
              <a:gd name="connsiteX2" fmla="*/ 9155141 w 9155141"/>
              <a:gd name="connsiteY2" fmla="*/ 861657 h 861657"/>
              <a:gd name="connsiteX3" fmla="*/ 0 w 9155141"/>
              <a:gd name="connsiteY3" fmla="*/ 828237 h 861657"/>
              <a:gd name="connsiteX4" fmla="*/ 29883 w 9155141"/>
              <a:gd name="connsiteY4" fmla="*/ 257757 h 861657"/>
              <a:gd name="connsiteX0" fmla="*/ 29883 w 9155141"/>
              <a:gd name="connsiteY0" fmla="*/ 332463 h 936363"/>
              <a:gd name="connsiteX1" fmla="*/ 9148677 w 9155141"/>
              <a:gd name="connsiteY1" fmla="*/ 0 h 936363"/>
              <a:gd name="connsiteX2" fmla="*/ 9155141 w 9155141"/>
              <a:gd name="connsiteY2" fmla="*/ 936363 h 936363"/>
              <a:gd name="connsiteX3" fmla="*/ 0 w 9155141"/>
              <a:gd name="connsiteY3" fmla="*/ 902943 h 936363"/>
              <a:gd name="connsiteX4" fmla="*/ 29883 w 9155141"/>
              <a:gd name="connsiteY4" fmla="*/ 332463 h 936363"/>
              <a:gd name="connsiteX0" fmla="*/ 0 w 9170081"/>
              <a:gd name="connsiteY0" fmla="*/ 2726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272698 h 936363"/>
              <a:gd name="connsiteX0" fmla="*/ 0 w 9170081"/>
              <a:gd name="connsiteY0" fmla="*/ 3742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374298 h 9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081" h="936363">
                <a:moveTo>
                  <a:pt x="0" y="374298"/>
                </a:moveTo>
                <a:lnTo>
                  <a:pt x="9163617" y="0"/>
                </a:lnTo>
                <a:cubicBezTo>
                  <a:pt x="9165772" y="222474"/>
                  <a:pt x="9167926" y="713889"/>
                  <a:pt x="9170081" y="936363"/>
                </a:cubicBezTo>
                <a:lnTo>
                  <a:pt x="14940" y="902943"/>
                </a:lnTo>
                <a:lnTo>
                  <a:pt x="0" y="374298"/>
                </a:lnTo>
                <a:close/>
              </a:path>
            </a:pathLst>
          </a:custGeom>
          <a:solidFill>
            <a:srgbClr val="01215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VA_Primary_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7" y="4620044"/>
            <a:ext cx="1353129" cy="33356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90500" y="47164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ITC Franklin Gothic Std Book Compressed"/>
              </a:defRPr>
            </a:lvl1pPr>
          </a:lstStyle>
          <a:p>
            <a:fld id="{9FE43603-AFA2-2948-AD4E-26CD474731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7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-7455" y="4248941"/>
            <a:ext cx="9170081" cy="936363"/>
          </a:xfrm>
          <a:custGeom>
            <a:avLst/>
            <a:gdLst>
              <a:gd name="connsiteX0" fmla="*/ 0 w 9144000"/>
              <a:gd name="connsiteY0" fmla="*/ 0 h 854363"/>
              <a:gd name="connsiteX1" fmla="*/ 9144000 w 9144000"/>
              <a:gd name="connsiteY1" fmla="*/ 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82100"/>
              <a:gd name="connsiteY0" fmla="*/ 0 h 854363"/>
              <a:gd name="connsiteX1" fmla="*/ 9182100 w 9182100"/>
              <a:gd name="connsiteY1" fmla="*/ 342900 h 854363"/>
              <a:gd name="connsiteX2" fmla="*/ 9144000 w 9182100"/>
              <a:gd name="connsiteY2" fmla="*/ 854363 h 854363"/>
              <a:gd name="connsiteX3" fmla="*/ 0 w 9182100"/>
              <a:gd name="connsiteY3" fmla="*/ 854363 h 854363"/>
              <a:gd name="connsiteX4" fmla="*/ 0 w 9182100"/>
              <a:gd name="connsiteY4" fmla="*/ 0 h 854363"/>
              <a:gd name="connsiteX0" fmla="*/ 0 w 9144000"/>
              <a:gd name="connsiteY0" fmla="*/ 0 h 854363"/>
              <a:gd name="connsiteX1" fmla="*/ 9104113 w 9144000"/>
              <a:gd name="connsiteY1" fmla="*/ 34290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48677"/>
              <a:gd name="connsiteY0" fmla="*/ 0 h 854363"/>
              <a:gd name="connsiteX1" fmla="*/ 9148677 w 9148677"/>
              <a:gd name="connsiteY1" fmla="*/ 220361 h 854363"/>
              <a:gd name="connsiteX2" fmla="*/ 9144000 w 9148677"/>
              <a:gd name="connsiteY2" fmla="*/ 854363 h 854363"/>
              <a:gd name="connsiteX3" fmla="*/ 0 w 9148677"/>
              <a:gd name="connsiteY3" fmla="*/ 854363 h 854363"/>
              <a:gd name="connsiteX4" fmla="*/ 0 w 9148677"/>
              <a:gd name="connsiteY4" fmla="*/ 0 h 854363"/>
              <a:gd name="connsiteX0" fmla="*/ 0 w 9155141"/>
              <a:gd name="connsiteY0" fmla="*/ 0 h 887783"/>
              <a:gd name="connsiteX1" fmla="*/ 9148677 w 9155141"/>
              <a:gd name="connsiteY1" fmla="*/ 220361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0 w 9155141"/>
              <a:gd name="connsiteY0" fmla="*/ 0 h 887783"/>
              <a:gd name="connsiteX1" fmla="*/ 9148677 w 9155141"/>
              <a:gd name="connsiteY1" fmla="*/ 26126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29883 w 9155141"/>
              <a:gd name="connsiteY0" fmla="*/ 257757 h 861657"/>
              <a:gd name="connsiteX1" fmla="*/ 9148677 w 9155141"/>
              <a:gd name="connsiteY1" fmla="*/ 0 h 861657"/>
              <a:gd name="connsiteX2" fmla="*/ 9155141 w 9155141"/>
              <a:gd name="connsiteY2" fmla="*/ 861657 h 861657"/>
              <a:gd name="connsiteX3" fmla="*/ 0 w 9155141"/>
              <a:gd name="connsiteY3" fmla="*/ 828237 h 861657"/>
              <a:gd name="connsiteX4" fmla="*/ 29883 w 9155141"/>
              <a:gd name="connsiteY4" fmla="*/ 257757 h 861657"/>
              <a:gd name="connsiteX0" fmla="*/ 29883 w 9155141"/>
              <a:gd name="connsiteY0" fmla="*/ 332463 h 936363"/>
              <a:gd name="connsiteX1" fmla="*/ 9148677 w 9155141"/>
              <a:gd name="connsiteY1" fmla="*/ 0 h 936363"/>
              <a:gd name="connsiteX2" fmla="*/ 9155141 w 9155141"/>
              <a:gd name="connsiteY2" fmla="*/ 936363 h 936363"/>
              <a:gd name="connsiteX3" fmla="*/ 0 w 9155141"/>
              <a:gd name="connsiteY3" fmla="*/ 902943 h 936363"/>
              <a:gd name="connsiteX4" fmla="*/ 29883 w 9155141"/>
              <a:gd name="connsiteY4" fmla="*/ 332463 h 936363"/>
              <a:gd name="connsiteX0" fmla="*/ 0 w 9170081"/>
              <a:gd name="connsiteY0" fmla="*/ 2726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272698 h 936363"/>
              <a:gd name="connsiteX0" fmla="*/ 0 w 9170081"/>
              <a:gd name="connsiteY0" fmla="*/ 3742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374298 h 9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081" h="936363">
                <a:moveTo>
                  <a:pt x="0" y="374298"/>
                </a:moveTo>
                <a:lnTo>
                  <a:pt x="9163617" y="0"/>
                </a:lnTo>
                <a:cubicBezTo>
                  <a:pt x="9165772" y="222474"/>
                  <a:pt x="9167926" y="713889"/>
                  <a:pt x="9170081" y="936363"/>
                </a:cubicBezTo>
                <a:lnTo>
                  <a:pt x="14940" y="902943"/>
                </a:lnTo>
                <a:lnTo>
                  <a:pt x="0" y="374298"/>
                </a:lnTo>
                <a:close/>
              </a:path>
            </a:pathLst>
          </a:custGeom>
          <a:solidFill>
            <a:srgbClr val="01215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/>
          <p:nvPr userDrawn="1"/>
        </p:nvSpPr>
        <p:spPr>
          <a:xfrm>
            <a:off x="1" y="0"/>
            <a:ext cx="9145300" cy="996305"/>
          </a:xfrm>
          <a:custGeom>
            <a:avLst/>
            <a:gdLst>
              <a:gd name="connsiteX0" fmla="*/ 0 w 9144000"/>
              <a:gd name="connsiteY0" fmla="*/ 0 h 727363"/>
              <a:gd name="connsiteX1" fmla="*/ 9144000 w 9144000"/>
              <a:gd name="connsiteY1" fmla="*/ 0 h 727363"/>
              <a:gd name="connsiteX2" fmla="*/ 9144000 w 9144000"/>
              <a:gd name="connsiteY2" fmla="*/ 727363 h 727363"/>
              <a:gd name="connsiteX3" fmla="*/ 0 w 9144000"/>
              <a:gd name="connsiteY3" fmla="*/ 727363 h 727363"/>
              <a:gd name="connsiteX4" fmla="*/ 0 w 9144000"/>
              <a:gd name="connsiteY4" fmla="*/ 0 h 727363"/>
              <a:gd name="connsiteX0" fmla="*/ 0 w 9155759"/>
              <a:gd name="connsiteY0" fmla="*/ 0 h 927253"/>
              <a:gd name="connsiteX1" fmla="*/ 9144000 w 9155759"/>
              <a:gd name="connsiteY1" fmla="*/ 0 h 927253"/>
              <a:gd name="connsiteX2" fmla="*/ 9155759 w 9155759"/>
              <a:gd name="connsiteY2" fmla="*/ 927253 h 927253"/>
              <a:gd name="connsiteX3" fmla="*/ 0 w 9155759"/>
              <a:gd name="connsiteY3" fmla="*/ 727363 h 927253"/>
              <a:gd name="connsiteX4" fmla="*/ 0 w 9155759"/>
              <a:gd name="connsiteY4" fmla="*/ 0 h 927253"/>
              <a:gd name="connsiteX0" fmla="*/ 0 w 9155759"/>
              <a:gd name="connsiteY0" fmla="*/ 0 h 936540"/>
              <a:gd name="connsiteX1" fmla="*/ 9144000 w 9155759"/>
              <a:gd name="connsiteY1" fmla="*/ 0 h 936540"/>
              <a:gd name="connsiteX2" fmla="*/ 9155759 w 9155759"/>
              <a:gd name="connsiteY2" fmla="*/ 927253 h 936540"/>
              <a:gd name="connsiteX3" fmla="*/ 29883 w 9155759"/>
              <a:gd name="connsiteY3" fmla="*/ 936540 h 936540"/>
              <a:gd name="connsiteX4" fmla="*/ 0 w 9155759"/>
              <a:gd name="connsiteY4" fmla="*/ 0 h 936540"/>
              <a:gd name="connsiteX0" fmla="*/ 0 w 9170700"/>
              <a:gd name="connsiteY0" fmla="*/ 0 h 936540"/>
              <a:gd name="connsiteX1" fmla="*/ 9144000 w 9170700"/>
              <a:gd name="connsiteY1" fmla="*/ 0 h 936540"/>
              <a:gd name="connsiteX2" fmla="*/ 9170700 w 9170700"/>
              <a:gd name="connsiteY2" fmla="*/ 747959 h 936540"/>
              <a:gd name="connsiteX3" fmla="*/ 29883 w 9170700"/>
              <a:gd name="connsiteY3" fmla="*/ 936540 h 936540"/>
              <a:gd name="connsiteX4" fmla="*/ 0 w 9170700"/>
              <a:gd name="connsiteY4" fmla="*/ 0 h 936540"/>
              <a:gd name="connsiteX0" fmla="*/ 44823 w 9215523"/>
              <a:gd name="connsiteY0" fmla="*/ 0 h 1041128"/>
              <a:gd name="connsiteX1" fmla="*/ 9188823 w 9215523"/>
              <a:gd name="connsiteY1" fmla="*/ 0 h 1041128"/>
              <a:gd name="connsiteX2" fmla="*/ 9215523 w 9215523"/>
              <a:gd name="connsiteY2" fmla="*/ 747959 h 1041128"/>
              <a:gd name="connsiteX3" fmla="*/ 0 w 9215523"/>
              <a:gd name="connsiteY3" fmla="*/ 1041128 h 1041128"/>
              <a:gd name="connsiteX4" fmla="*/ 44823 w 9215523"/>
              <a:gd name="connsiteY4" fmla="*/ 0 h 1041128"/>
              <a:gd name="connsiteX0" fmla="*/ 0 w 9170700"/>
              <a:gd name="connsiteY0" fmla="*/ 0 h 921599"/>
              <a:gd name="connsiteX1" fmla="*/ 9144000 w 9170700"/>
              <a:gd name="connsiteY1" fmla="*/ 0 h 921599"/>
              <a:gd name="connsiteX2" fmla="*/ 9170700 w 9170700"/>
              <a:gd name="connsiteY2" fmla="*/ 747959 h 921599"/>
              <a:gd name="connsiteX3" fmla="*/ 14942 w 9170700"/>
              <a:gd name="connsiteY3" fmla="*/ 921599 h 921599"/>
              <a:gd name="connsiteX4" fmla="*/ 0 w 9170700"/>
              <a:gd name="connsiteY4" fmla="*/ 0 h 921599"/>
              <a:gd name="connsiteX0" fmla="*/ 0 w 9170700"/>
              <a:gd name="connsiteY0" fmla="*/ 0 h 891717"/>
              <a:gd name="connsiteX1" fmla="*/ 9144000 w 9170700"/>
              <a:gd name="connsiteY1" fmla="*/ 0 h 891717"/>
              <a:gd name="connsiteX2" fmla="*/ 9170700 w 9170700"/>
              <a:gd name="connsiteY2" fmla="*/ 747959 h 891717"/>
              <a:gd name="connsiteX3" fmla="*/ 1 w 9170700"/>
              <a:gd name="connsiteY3" fmla="*/ 891717 h 891717"/>
              <a:gd name="connsiteX4" fmla="*/ 0 w 9170700"/>
              <a:gd name="connsiteY4" fmla="*/ 0 h 891717"/>
              <a:gd name="connsiteX0" fmla="*/ 0 w 9170700"/>
              <a:gd name="connsiteY0" fmla="*/ 0 h 891717"/>
              <a:gd name="connsiteX1" fmla="*/ 9144000 w 9170700"/>
              <a:gd name="connsiteY1" fmla="*/ 0 h 891717"/>
              <a:gd name="connsiteX2" fmla="*/ 9170700 w 9170700"/>
              <a:gd name="connsiteY2" fmla="*/ 628429 h 891717"/>
              <a:gd name="connsiteX3" fmla="*/ 1 w 9170700"/>
              <a:gd name="connsiteY3" fmla="*/ 891717 h 891717"/>
              <a:gd name="connsiteX4" fmla="*/ 0 w 9170700"/>
              <a:gd name="connsiteY4" fmla="*/ 0 h 891717"/>
              <a:gd name="connsiteX0" fmla="*/ 0 w 9170700"/>
              <a:gd name="connsiteY0" fmla="*/ 0 h 996305"/>
              <a:gd name="connsiteX1" fmla="*/ 9144000 w 9170700"/>
              <a:gd name="connsiteY1" fmla="*/ 0 h 996305"/>
              <a:gd name="connsiteX2" fmla="*/ 9170700 w 9170700"/>
              <a:gd name="connsiteY2" fmla="*/ 628429 h 996305"/>
              <a:gd name="connsiteX3" fmla="*/ 1 w 9170700"/>
              <a:gd name="connsiteY3" fmla="*/ 996305 h 996305"/>
              <a:gd name="connsiteX4" fmla="*/ 0 w 9170700"/>
              <a:gd name="connsiteY4" fmla="*/ 0 h 996305"/>
              <a:gd name="connsiteX0" fmla="*/ 0 w 9170700"/>
              <a:gd name="connsiteY0" fmla="*/ 0 h 996305"/>
              <a:gd name="connsiteX1" fmla="*/ 9144000 w 9170700"/>
              <a:gd name="connsiteY1" fmla="*/ 0 h 996305"/>
              <a:gd name="connsiteX2" fmla="*/ 9170700 w 9170700"/>
              <a:gd name="connsiteY2" fmla="*/ 553724 h 996305"/>
              <a:gd name="connsiteX3" fmla="*/ 1 w 9170700"/>
              <a:gd name="connsiteY3" fmla="*/ 996305 h 996305"/>
              <a:gd name="connsiteX4" fmla="*/ 0 w 9170700"/>
              <a:gd name="connsiteY4" fmla="*/ 0 h 996305"/>
              <a:gd name="connsiteX0" fmla="*/ 0 w 9144000"/>
              <a:gd name="connsiteY0" fmla="*/ 0 h 996305"/>
              <a:gd name="connsiteX1" fmla="*/ 9144000 w 9144000"/>
              <a:gd name="connsiteY1" fmla="*/ 0 h 996305"/>
              <a:gd name="connsiteX2" fmla="*/ 9132600 w 9144000"/>
              <a:gd name="connsiteY2" fmla="*/ 566424 h 996305"/>
              <a:gd name="connsiteX3" fmla="*/ 1 w 9144000"/>
              <a:gd name="connsiteY3" fmla="*/ 996305 h 996305"/>
              <a:gd name="connsiteX4" fmla="*/ 0 w 9144000"/>
              <a:gd name="connsiteY4" fmla="*/ 0 h 996305"/>
              <a:gd name="connsiteX0" fmla="*/ 0 w 9145300"/>
              <a:gd name="connsiteY0" fmla="*/ 0 h 996305"/>
              <a:gd name="connsiteX1" fmla="*/ 9144000 w 9145300"/>
              <a:gd name="connsiteY1" fmla="*/ 0 h 996305"/>
              <a:gd name="connsiteX2" fmla="*/ 9145300 w 9145300"/>
              <a:gd name="connsiteY2" fmla="*/ 566424 h 996305"/>
              <a:gd name="connsiteX3" fmla="*/ 1 w 9145300"/>
              <a:gd name="connsiteY3" fmla="*/ 996305 h 996305"/>
              <a:gd name="connsiteX4" fmla="*/ 0 w 9145300"/>
              <a:gd name="connsiteY4" fmla="*/ 0 h 99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5300" h="996305">
                <a:moveTo>
                  <a:pt x="0" y="0"/>
                </a:moveTo>
                <a:lnTo>
                  <a:pt x="9144000" y="0"/>
                </a:lnTo>
                <a:cubicBezTo>
                  <a:pt x="9144433" y="188808"/>
                  <a:pt x="9144867" y="377616"/>
                  <a:pt x="9145300" y="566424"/>
                </a:cubicBezTo>
                <a:lnTo>
                  <a:pt x="1" y="996305"/>
                </a:lnTo>
                <a:cubicBezTo>
                  <a:pt x="1" y="699066"/>
                  <a:pt x="0" y="297239"/>
                  <a:pt x="0" y="0"/>
                </a:cubicBezTo>
                <a:close/>
              </a:path>
            </a:pathLst>
          </a:custGeom>
          <a:solidFill>
            <a:srgbClr val="012158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VA_Primary_white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6" y="277922"/>
            <a:ext cx="1408412" cy="34719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94500" y="468074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ITC Franklin Gothic Std Book Compressed"/>
              </a:defRPr>
            </a:lvl1pPr>
          </a:lstStyle>
          <a:p>
            <a:fld id="{409E7A56-7F28-5944-A19D-CB61015FC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9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34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ound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r="15387" b="-16499"/>
          <a:stretch/>
        </p:blipFill>
        <p:spPr>
          <a:xfrm>
            <a:off x="-1" y="-1348886"/>
            <a:ext cx="9155371" cy="7569200"/>
          </a:xfrm>
          <a:prstGeom prst="rect">
            <a:avLst/>
          </a:prstGeom>
        </p:spPr>
      </p:pic>
      <p:sp>
        <p:nvSpPr>
          <p:cNvPr id="8" name="Rectangle 3"/>
          <p:cNvSpPr/>
          <p:nvPr userDrawn="1"/>
        </p:nvSpPr>
        <p:spPr>
          <a:xfrm>
            <a:off x="-7455" y="4248941"/>
            <a:ext cx="9170081" cy="936363"/>
          </a:xfrm>
          <a:custGeom>
            <a:avLst/>
            <a:gdLst>
              <a:gd name="connsiteX0" fmla="*/ 0 w 9144000"/>
              <a:gd name="connsiteY0" fmla="*/ 0 h 854363"/>
              <a:gd name="connsiteX1" fmla="*/ 9144000 w 9144000"/>
              <a:gd name="connsiteY1" fmla="*/ 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82100"/>
              <a:gd name="connsiteY0" fmla="*/ 0 h 854363"/>
              <a:gd name="connsiteX1" fmla="*/ 9182100 w 9182100"/>
              <a:gd name="connsiteY1" fmla="*/ 342900 h 854363"/>
              <a:gd name="connsiteX2" fmla="*/ 9144000 w 9182100"/>
              <a:gd name="connsiteY2" fmla="*/ 854363 h 854363"/>
              <a:gd name="connsiteX3" fmla="*/ 0 w 9182100"/>
              <a:gd name="connsiteY3" fmla="*/ 854363 h 854363"/>
              <a:gd name="connsiteX4" fmla="*/ 0 w 9182100"/>
              <a:gd name="connsiteY4" fmla="*/ 0 h 854363"/>
              <a:gd name="connsiteX0" fmla="*/ 0 w 9144000"/>
              <a:gd name="connsiteY0" fmla="*/ 0 h 854363"/>
              <a:gd name="connsiteX1" fmla="*/ 9104113 w 9144000"/>
              <a:gd name="connsiteY1" fmla="*/ 342900 h 854363"/>
              <a:gd name="connsiteX2" fmla="*/ 9144000 w 9144000"/>
              <a:gd name="connsiteY2" fmla="*/ 854363 h 854363"/>
              <a:gd name="connsiteX3" fmla="*/ 0 w 9144000"/>
              <a:gd name="connsiteY3" fmla="*/ 854363 h 854363"/>
              <a:gd name="connsiteX4" fmla="*/ 0 w 9144000"/>
              <a:gd name="connsiteY4" fmla="*/ 0 h 854363"/>
              <a:gd name="connsiteX0" fmla="*/ 0 w 9148677"/>
              <a:gd name="connsiteY0" fmla="*/ 0 h 854363"/>
              <a:gd name="connsiteX1" fmla="*/ 9148677 w 9148677"/>
              <a:gd name="connsiteY1" fmla="*/ 220361 h 854363"/>
              <a:gd name="connsiteX2" fmla="*/ 9144000 w 9148677"/>
              <a:gd name="connsiteY2" fmla="*/ 854363 h 854363"/>
              <a:gd name="connsiteX3" fmla="*/ 0 w 9148677"/>
              <a:gd name="connsiteY3" fmla="*/ 854363 h 854363"/>
              <a:gd name="connsiteX4" fmla="*/ 0 w 9148677"/>
              <a:gd name="connsiteY4" fmla="*/ 0 h 854363"/>
              <a:gd name="connsiteX0" fmla="*/ 0 w 9155141"/>
              <a:gd name="connsiteY0" fmla="*/ 0 h 887783"/>
              <a:gd name="connsiteX1" fmla="*/ 9148677 w 9155141"/>
              <a:gd name="connsiteY1" fmla="*/ 220361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0 w 9155141"/>
              <a:gd name="connsiteY0" fmla="*/ 0 h 887783"/>
              <a:gd name="connsiteX1" fmla="*/ 9148677 w 9155141"/>
              <a:gd name="connsiteY1" fmla="*/ 26126 h 887783"/>
              <a:gd name="connsiteX2" fmla="*/ 9155141 w 9155141"/>
              <a:gd name="connsiteY2" fmla="*/ 887783 h 887783"/>
              <a:gd name="connsiteX3" fmla="*/ 0 w 9155141"/>
              <a:gd name="connsiteY3" fmla="*/ 854363 h 887783"/>
              <a:gd name="connsiteX4" fmla="*/ 0 w 9155141"/>
              <a:gd name="connsiteY4" fmla="*/ 0 h 887783"/>
              <a:gd name="connsiteX0" fmla="*/ 29883 w 9155141"/>
              <a:gd name="connsiteY0" fmla="*/ 257757 h 861657"/>
              <a:gd name="connsiteX1" fmla="*/ 9148677 w 9155141"/>
              <a:gd name="connsiteY1" fmla="*/ 0 h 861657"/>
              <a:gd name="connsiteX2" fmla="*/ 9155141 w 9155141"/>
              <a:gd name="connsiteY2" fmla="*/ 861657 h 861657"/>
              <a:gd name="connsiteX3" fmla="*/ 0 w 9155141"/>
              <a:gd name="connsiteY3" fmla="*/ 828237 h 861657"/>
              <a:gd name="connsiteX4" fmla="*/ 29883 w 9155141"/>
              <a:gd name="connsiteY4" fmla="*/ 257757 h 861657"/>
              <a:gd name="connsiteX0" fmla="*/ 29883 w 9155141"/>
              <a:gd name="connsiteY0" fmla="*/ 332463 h 936363"/>
              <a:gd name="connsiteX1" fmla="*/ 9148677 w 9155141"/>
              <a:gd name="connsiteY1" fmla="*/ 0 h 936363"/>
              <a:gd name="connsiteX2" fmla="*/ 9155141 w 9155141"/>
              <a:gd name="connsiteY2" fmla="*/ 936363 h 936363"/>
              <a:gd name="connsiteX3" fmla="*/ 0 w 9155141"/>
              <a:gd name="connsiteY3" fmla="*/ 902943 h 936363"/>
              <a:gd name="connsiteX4" fmla="*/ 29883 w 9155141"/>
              <a:gd name="connsiteY4" fmla="*/ 332463 h 936363"/>
              <a:gd name="connsiteX0" fmla="*/ 0 w 9170081"/>
              <a:gd name="connsiteY0" fmla="*/ 2726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272698 h 936363"/>
              <a:gd name="connsiteX0" fmla="*/ 0 w 9170081"/>
              <a:gd name="connsiteY0" fmla="*/ 374298 h 936363"/>
              <a:gd name="connsiteX1" fmla="*/ 9163617 w 9170081"/>
              <a:gd name="connsiteY1" fmla="*/ 0 h 936363"/>
              <a:gd name="connsiteX2" fmla="*/ 9170081 w 9170081"/>
              <a:gd name="connsiteY2" fmla="*/ 936363 h 936363"/>
              <a:gd name="connsiteX3" fmla="*/ 14940 w 9170081"/>
              <a:gd name="connsiteY3" fmla="*/ 902943 h 936363"/>
              <a:gd name="connsiteX4" fmla="*/ 0 w 9170081"/>
              <a:gd name="connsiteY4" fmla="*/ 374298 h 9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081" h="936363">
                <a:moveTo>
                  <a:pt x="0" y="374298"/>
                </a:moveTo>
                <a:lnTo>
                  <a:pt x="9163617" y="0"/>
                </a:lnTo>
                <a:cubicBezTo>
                  <a:pt x="9165772" y="222474"/>
                  <a:pt x="9167926" y="713889"/>
                  <a:pt x="9170081" y="936363"/>
                </a:cubicBezTo>
                <a:lnTo>
                  <a:pt x="14940" y="902943"/>
                </a:lnTo>
                <a:lnTo>
                  <a:pt x="0" y="374298"/>
                </a:lnTo>
                <a:close/>
              </a:path>
            </a:pathLst>
          </a:custGeom>
          <a:solidFill>
            <a:srgbClr val="01215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/>
          <p:cNvSpPr/>
          <p:nvPr userDrawn="1"/>
        </p:nvSpPr>
        <p:spPr>
          <a:xfrm>
            <a:off x="1" y="0"/>
            <a:ext cx="9145300" cy="996305"/>
          </a:xfrm>
          <a:custGeom>
            <a:avLst/>
            <a:gdLst>
              <a:gd name="connsiteX0" fmla="*/ 0 w 9144000"/>
              <a:gd name="connsiteY0" fmla="*/ 0 h 727363"/>
              <a:gd name="connsiteX1" fmla="*/ 9144000 w 9144000"/>
              <a:gd name="connsiteY1" fmla="*/ 0 h 727363"/>
              <a:gd name="connsiteX2" fmla="*/ 9144000 w 9144000"/>
              <a:gd name="connsiteY2" fmla="*/ 727363 h 727363"/>
              <a:gd name="connsiteX3" fmla="*/ 0 w 9144000"/>
              <a:gd name="connsiteY3" fmla="*/ 727363 h 727363"/>
              <a:gd name="connsiteX4" fmla="*/ 0 w 9144000"/>
              <a:gd name="connsiteY4" fmla="*/ 0 h 727363"/>
              <a:gd name="connsiteX0" fmla="*/ 0 w 9155759"/>
              <a:gd name="connsiteY0" fmla="*/ 0 h 927253"/>
              <a:gd name="connsiteX1" fmla="*/ 9144000 w 9155759"/>
              <a:gd name="connsiteY1" fmla="*/ 0 h 927253"/>
              <a:gd name="connsiteX2" fmla="*/ 9155759 w 9155759"/>
              <a:gd name="connsiteY2" fmla="*/ 927253 h 927253"/>
              <a:gd name="connsiteX3" fmla="*/ 0 w 9155759"/>
              <a:gd name="connsiteY3" fmla="*/ 727363 h 927253"/>
              <a:gd name="connsiteX4" fmla="*/ 0 w 9155759"/>
              <a:gd name="connsiteY4" fmla="*/ 0 h 927253"/>
              <a:gd name="connsiteX0" fmla="*/ 0 w 9155759"/>
              <a:gd name="connsiteY0" fmla="*/ 0 h 936540"/>
              <a:gd name="connsiteX1" fmla="*/ 9144000 w 9155759"/>
              <a:gd name="connsiteY1" fmla="*/ 0 h 936540"/>
              <a:gd name="connsiteX2" fmla="*/ 9155759 w 9155759"/>
              <a:gd name="connsiteY2" fmla="*/ 927253 h 936540"/>
              <a:gd name="connsiteX3" fmla="*/ 29883 w 9155759"/>
              <a:gd name="connsiteY3" fmla="*/ 936540 h 936540"/>
              <a:gd name="connsiteX4" fmla="*/ 0 w 9155759"/>
              <a:gd name="connsiteY4" fmla="*/ 0 h 936540"/>
              <a:gd name="connsiteX0" fmla="*/ 0 w 9170700"/>
              <a:gd name="connsiteY0" fmla="*/ 0 h 936540"/>
              <a:gd name="connsiteX1" fmla="*/ 9144000 w 9170700"/>
              <a:gd name="connsiteY1" fmla="*/ 0 h 936540"/>
              <a:gd name="connsiteX2" fmla="*/ 9170700 w 9170700"/>
              <a:gd name="connsiteY2" fmla="*/ 747959 h 936540"/>
              <a:gd name="connsiteX3" fmla="*/ 29883 w 9170700"/>
              <a:gd name="connsiteY3" fmla="*/ 936540 h 936540"/>
              <a:gd name="connsiteX4" fmla="*/ 0 w 9170700"/>
              <a:gd name="connsiteY4" fmla="*/ 0 h 936540"/>
              <a:gd name="connsiteX0" fmla="*/ 44823 w 9215523"/>
              <a:gd name="connsiteY0" fmla="*/ 0 h 1041128"/>
              <a:gd name="connsiteX1" fmla="*/ 9188823 w 9215523"/>
              <a:gd name="connsiteY1" fmla="*/ 0 h 1041128"/>
              <a:gd name="connsiteX2" fmla="*/ 9215523 w 9215523"/>
              <a:gd name="connsiteY2" fmla="*/ 747959 h 1041128"/>
              <a:gd name="connsiteX3" fmla="*/ 0 w 9215523"/>
              <a:gd name="connsiteY3" fmla="*/ 1041128 h 1041128"/>
              <a:gd name="connsiteX4" fmla="*/ 44823 w 9215523"/>
              <a:gd name="connsiteY4" fmla="*/ 0 h 1041128"/>
              <a:gd name="connsiteX0" fmla="*/ 0 w 9170700"/>
              <a:gd name="connsiteY0" fmla="*/ 0 h 921599"/>
              <a:gd name="connsiteX1" fmla="*/ 9144000 w 9170700"/>
              <a:gd name="connsiteY1" fmla="*/ 0 h 921599"/>
              <a:gd name="connsiteX2" fmla="*/ 9170700 w 9170700"/>
              <a:gd name="connsiteY2" fmla="*/ 747959 h 921599"/>
              <a:gd name="connsiteX3" fmla="*/ 14942 w 9170700"/>
              <a:gd name="connsiteY3" fmla="*/ 921599 h 921599"/>
              <a:gd name="connsiteX4" fmla="*/ 0 w 9170700"/>
              <a:gd name="connsiteY4" fmla="*/ 0 h 921599"/>
              <a:gd name="connsiteX0" fmla="*/ 0 w 9170700"/>
              <a:gd name="connsiteY0" fmla="*/ 0 h 891717"/>
              <a:gd name="connsiteX1" fmla="*/ 9144000 w 9170700"/>
              <a:gd name="connsiteY1" fmla="*/ 0 h 891717"/>
              <a:gd name="connsiteX2" fmla="*/ 9170700 w 9170700"/>
              <a:gd name="connsiteY2" fmla="*/ 747959 h 891717"/>
              <a:gd name="connsiteX3" fmla="*/ 1 w 9170700"/>
              <a:gd name="connsiteY3" fmla="*/ 891717 h 891717"/>
              <a:gd name="connsiteX4" fmla="*/ 0 w 9170700"/>
              <a:gd name="connsiteY4" fmla="*/ 0 h 891717"/>
              <a:gd name="connsiteX0" fmla="*/ 0 w 9170700"/>
              <a:gd name="connsiteY0" fmla="*/ 0 h 891717"/>
              <a:gd name="connsiteX1" fmla="*/ 9144000 w 9170700"/>
              <a:gd name="connsiteY1" fmla="*/ 0 h 891717"/>
              <a:gd name="connsiteX2" fmla="*/ 9170700 w 9170700"/>
              <a:gd name="connsiteY2" fmla="*/ 628429 h 891717"/>
              <a:gd name="connsiteX3" fmla="*/ 1 w 9170700"/>
              <a:gd name="connsiteY3" fmla="*/ 891717 h 891717"/>
              <a:gd name="connsiteX4" fmla="*/ 0 w 9170700"/>
              <a:gd name="connsiteY4" fmla="*/ 0 h 891717"/>
              <a:gd name="connsiteX0" fmla="*/ 0 w 9170700"/>
              <a:gd name="connsiteY0" fmla="*/ 0 h 996305"/>
              <a:gd name="connsiteX1" fmla="*/ 9144000 w 9170700"/>
              <a:gd name="connsiteY1" fmla="*/ 0 h 996305"/>
              <a:gd name="connsiteX2" fmla="*/ 9170700 w 9170700"/>
              <a:gd name="connsiteY2" fmla="*/ 628429 h 996305"/>
              <a:gd name="connsiteX3" fmla="*/ 1 w 9170700"/>
              <a:gd name="connsiteY3" fmla="*/ 996305 h 996305"/>
              <a:gd name="connsiteX4" fmla="*/ 0 w 9170700"/>
              <a:gd name="connsiteY4" fmla="*/ 0 h 996305"/>
              <a:gd name="connsiteX0" fmla="*/ 0 w 9170700"/>
              <a:gd name="connsiteY0" fmla="*/ 0 h 996305"/>
              <a:gd name="connsiteX1" fmla="*/ 9144000 w 9170700"/>
              <a:gd name="connsiteY1" fmla="*/ 0 h 996305"/>
              <a:gd name="connsiteX2" fmla="*/ 9170700 w 9170700"/>
              <a:gd name="connsiteY2" fmla="*/ 553724 h 996305"/>
              <a:gd name="connsiteX3" fmla="*/ 1 w 9170700"/>
              <a:gd name="connsiteY3" fmla="*/ 996305 h 996305"/>
              <a:gd name="connsiteX4" fmla="*/ 0 w 9170700"/>
              <a:gd name="connsiteY4" fmla="*/ 0 h 996305"/>
              <a:gd name="connsiteX0" fmla="*/ 0 w 9144000"/>
              <a:gd name="connsiteY0" fmla="*/ 0 h 996305"/>
              <a:gd name="connsiteX1" fmla="*/ 9144000 w 9144000"/>
              <a:gd name="connsiteY1" fmla="*/ 0 h 996305"/>
              <a:gd name="connsiteX2" fmla="*/ 9132600 w 9144000"/>
              <a:gd name="connsiteY2" fmla="*/ 566424 h 996305"/>
              <a:gd name="connsiteX3" fmla="*/ 1 w 9144000"/>
              <a:gd name="connsiteY3" fmla="*/ 996305 h 996305"/>
              <a:gd name="connsiteX4" fmla="*/ 0 w 9144000"/>
              <a:gd name="connsiteY4" fmla="*/ 0 h 996305"/>
              <a:gd name="connsiteX0" fmla="*/ 0 w 9145300"/>
              <a:gd name="connsiteY0" fmla="*/ 0 h 996305"/>
              <a:gd name="connsiteX1" fmla="*/ 9144000 w 9145300"/>
              <a:gd name="connsiteY1" fmla="*/ 0 h 996305"/>
              <a:gd name="connsiteX2" fmla="*/ 9145300 w 9145300"/>
              <a:gd name="connsiteY2" fmla="*/ 566424 h 996305"/>
              <a:gd name="connsiteX3" fmla="*/ 1 w 9145300"/>
              <a:gd name="connsiteY3" fmla="*/ 996305 h 996305"/>
              <a:gd name="connsiteX4" fmla="*/ 0 w 9145300"/>
              <a:gd name="connsiteY4" fmla="*/ 0 h 99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5300" h="996305">
                <a:moveTo>
                  <a:pt x="0" y="0"/>
                </a:moveTo>
                <a:lnTo>
                  <a:pt x="9144000" y="0"/>
                </a:lnTo>
                <a:cubicBezTo>
                  <a:pt x="9144433" y="188808"/>
                  <a:pt x="9144867" y="377616"/>
                  <a:pt x="9145300" y="566424"/>
                </a:cubicBezTo>
                <a:lnTo>
                  <a:pt x="1" y="996305"/>
                </a:lnTo>
                <a:cubicBezTo>
                  <a:pt x="1" y="699066"/>
                  <a:pt x="0" y="297239"/>
                  <a:pt x="0" y="0"/>
                </a:cubicBezTo>
                <a:close/>
              </a:path>
            </a:pathLst>
          </a:custGeom>
          <a:solidFill>
            <a:srgbClr val="012158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VA_Primary_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6" y="277922"/>
            <a:ext cx="1408412" cy="34719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94500" y="4642644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ITC Franklin Gothic Std Book Compressed"/>
              </a:defRPr>
            </a:lvl1pPr>
          </a:lstStyle>
          <a:p>
            <a:fld id="{409E7A56-7F28-5944-A19D-CB61015FC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0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s.megabus.com/" TargetMode="External"/><Relationship Id="rId4" Type="http://schemas.openxmlformats.org/officeDocument/2006/relationships/hyperlink" Target="http://www.uvaresearchpark.com/why-uvarp/transportat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arking.virginia.edu/transportation-and-parking-committee-notes-and-membership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arking.virginia.ed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nauguration.virginia.edu/general-information/parking-and-shuttle-buse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officearchitect.virginia.edu/pdfs/BrandonAveMasterPlan.pdfB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October 15, 2018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25370" y="247833"/>
            <a:ext cx="4889500" cy="698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911506" y="940120"/>
            <a:ext cx="5317227" cy="431800"/>
          </a:xfrm>
        </p:spPr>
        <p:txBody>
          <a:bodyPr/>
          <a:lstStyle/>
          <a:p>
            <a:r>
              <a:rPr lang="en-US" dirty="0" smtClean="0"/>
              <a:t>Transportation &amp; Parking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58943"/>
            <a:ext cx="8229600" cy="2222500"/>
          </a:xfrm>
        </p:spPr>
        <p:txBody>
          <a:bodyPr/>
          <a:lstStyle/>
          <a:p>
            <a:pPr marL="0" indent="0" algn="l">
              <a:buNone/>
            </a:pPr>
            <a:r>
              <a:rPr lang="en-US" sz="1600" dirty="0"/>
              <a:t>Scott Stadium </a:t>
            </a:r>
            <a:r>
              <a:rPr lang="en-US" sz="1600" dirty="0" smtClean="0"/>
              <a:t>Re-Designation </a:t>
            </a:r>
            <a:r>
              <a:rPr lang="en-US" sz="1600" dirty="0"/>
              <a:t>for Health System Commuters</a:t>
            </a:r>
          </a:p>
          <a:p>
            <a:pPr marL="0" indent="0" algn="l">
              <a:buNone/>
            </a:pPr>
            <a:r>
              <a:rPr lang="en-US" sz="1600" dirty="0"/>
              <a:t>Mopeds </a:t>
            </a:r>
            <a:r>
              <a:rPr lang="en-US" sz="1600" dirty="0" smtClean="0"/>
              <a:t>Now Required to Pay in Metered Parking Areas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 smtClean="0"/>
              <a:t>Shift to Pay-by-Plate and Meters at Emmet/Ivy </a:t>
            </a:r>
            <a:r>
              <a:rPr lang="en-US" sz="1600" dirty="0"/>
              <a:t>Garage and Central Grounds </a:t>
            </a:r>
            <a:r>
              <a:rPr lang="en-US" sz="1600" dirty="0" smtClean="0"/>
              <a:t>Garage (like Culbreth Road Garage)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Updates 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78" y="2681146"/>
            <a:ext cx="6186791" cy="27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6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82700" y="1246491"/>
            <a:ext cx="7404100" cy="2222500"/>
          </a:xfrm>
        </p:spPr>
        <p:txBody>
          <a:bodyPr/>
          <a:lstStyle/>
          <a:p>
            <a:pPr marL="0" indent="0" algn="r">
              <a:buNone/>
            </a:pPr>
            <a:r>
              <a:rPr lang="en-US" b="1" u="sng" dirty="0" smtClean="0"/>
              <a:t>Park Connect </a:t>
            </a:r>
          </a:p>
          <a:p>
            <a:pPr marL="0" indent="0" algn="r">
              <a:buNone/>
            </a:pPr>
            <a:r>
              <a:rPr lang="en-US" dirty="0" smtClean="0"/>
              <a:t>Mon-Fri, 7:30AM-6PM, 30-minute Service </a:t>
            </a:r>
          </a:p>
          <a:p>
            <a:pPr marL="0" indent="0" algn="r">
              <a:buNone/>
            </a:pPr>
            <a:r>
              <a:rPr lang="en-US" dirty="0" smtClean="0"/>
              <a:t>Stops  at Brandon and Health Science Library</a:t>
            </a:r>
          </a:p>
          <a:p>
            <a:pPr marL="0" indent="0" algn="r">
              <a:buNone/>
            </a:pPr>
            <a:r>
              <a:rPr lang="en-US" b="1" u="sng" dirty="0" err="1" smtClean="0"/>
              <a:t>MegaBus</a:t>
            </a:r>
            <a:endParaRPr lang="en-US" b="1" u="sng" dirty="0" smtClean="0"/>
          </a:p>
          <a:p>
            <a:pPr marL="0" indent="0" algn="r">
              <a:buNone/>
            </a:pPr>
            <a:r>
              <a:rPr lang="en-US" dirty="0" smtClean="0"/>
              <a:t>Charlottesville Amtrak Station to WDC Union Station</a:t>
            </a:r>
          </a:p>
          <a:p>
            <a:pPr marL="0" indent="0" algn="r">
              <a:buNone/>
            </a:pPr>
            <a:r>
              <a:rPr lang="en-US" dirty="0" smtClean="0"/>
              <a:t>2 trips on Sun, Mon, Thurs, Fri</a:t>
            </a:r>
          </a:p>
          <a:p>
            <a:pPr marL="0" indent="0" algn="r">
              <a:buNone/>
            </a:pPr>
            <a:r>
              <a:rPr lang="en-US" dirty="0" smtClean="0"/>
              <a:t>1 trips on Tues, Weds, Sat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 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Park Connect, </a:t>
            </a:r>
            <a:r>
              <a:rPr lang="en-US" dirty="0" err="1" smtClean="0"/>
              <a:t>MegaBus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60" y="948474"/>
            <a:ext cx="4387880" cy="2981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20069"/>
            <a:ext cx="4419600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930041"/>
            <a:ext cx="467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http://www.uvaresearchpark.com/why-uvarp/transportation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 smtClean="0"/>
          </a:p>
          <a:p>
            <a:r>
              <a:rPr lang="en-US" sz="1200" dirty="0">
                <a:hlinkClick r:id="rId5"/>
              </a:rPr>
              <a:t>https://us.megabus.com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670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034137"/>
            <a:ext cx="8229600" cy="22225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Several providers have shown interest</a:t>
            </a:r>
            <a:r>
              <a:rPr lang="en-US" sz="2000" dirty="0"/>
              <a:t> </a:t>
            </a:r>
            <a:r>
              <a:rPr lang="en-US" sz="2000" dirty="0" smtClean="0"/>
              <a:t>in Charlottesville/UVA</a:t>
            </a:r>
          </a:p>
          <a:p>
            <a:pPr marL="0" indent="0">
              <a:buNone/>
            </a:pPr>
            <a:r>
              <a:rPr lang="en-US" sz="2000" dirty="0" smtClean="0"/>
              <a:t>UVA working with City to aligning approach (safety</a:t>
            </a:r>
            <a:r>
              <a:rPr lang="en-US" sz="2000" dirty="0"/>
              <a:t>, operating norms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Policy language pending (banned in UVA Housing)</a:t>
            </a:r>
            <a:endParaRPr lang="en-US" sz="2000" dirty="0"/>
          </a:p>
          <a:p>
            <a:pPr marL="0" indent="0" algn="l">
              <a:buNone/>
            </a:pPr>
            <a:endParaRPr lang="en-US" sz="2000" dirty="0" smtClean="0"/>
          </a:p>
          <a:p>
            <a:pPr marL="0" indent="0" algn="l">
              <a:buNone/>
            </a:pPr>
            <a:endParaRPr lang="en-US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4274"/>
            <a:ext cx="8229600" cy="609600"/>
          </a:xfrm>
        </p:spPr>
        <p:txBody>
          <a:bodyPr/>
          <a:lstStyle/>
          <a:p>
            <a:r>
              <a:rPr lang="en-US" dirty="0" smtClean="0"/>
              <a:t>Electric Scooter Share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8" y="2321600"/>
            <a:ext cx="2145616" cy="272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316" y="2303529"/>
            <a:ext cx="2042099" cy="2722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436" y="2321600"/>
            <a:ext cx="1471899" cy="268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8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82700" y="1028700"/>
            <a:ext cx="6578600" cy="30531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Budget and Fees</a:t>
            </a:r>
          </a:p>
          <a:p>
            <a:pPr marL="0" indent="0">
              <a:buNone/>
            </a:pPr>
            <a:r>
              <a:rPr lang="en-US" sz="2400" dirty="0" smtClean="0"/>
              <a:t>Parking Study </a:t>
            </a:r>
          </a:p>
          <a:p>
            <a:pPr marL="0" indent="0">
              <a:buNone/>
            </a:pPr>
            <a:r>
              <a:rPr lang="en-US" sz="2400" dirty="0" smtClean="0"/>
              <a:t>Safety and Sustainability Initiatives</a:t>
            </a:r>
          </a:p>
          <a:p>
            <a:pPr marL="0" indent="0">
              <a:buNone/>
            </a:pPr>
            <a:r>
              <a:rPr lang="en-US" sz="2400" dirty="0" smtClean="0"/>
              <a:t>Regional Transportation Initiatives</a:t>
            </a:r>
          </a:p>
          <a:p>
            <a:pPr marL="0" indent="0">
              <a:buNone/>
            </a:pPr>
            <a:r>
              <a:rPr lang="en-US" sz="2400" dirty="0" smtClean="0"/>
              <a:t>Student Issues</a:t>
            </a:r>
          </a:p>
          <a:p>
            <a:pPr marL="0" indent="0">
              <a:buNone/>
            </a:pPr>
            <a:r>
              <a:rPr lang="en-US" sz="2400" dirty="0" smtClean="0"/>
              <a:t>Policy Recommendations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Other Issues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Future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845224"/>
            <a:ext cx="8229600" cy="3471424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Aligning Employee ADA Parking on Health System and Academic Campus: A Subcommittee of Mark Stanis, Jess Wenger, and Becca will meet by the end of October to advance this goal.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Student Representation on T&amp;P Committee: Becca will contact Ellen Yates, the student representation on the Parking Study Steering Committee, for potential student member.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Graduate Students being treated as students or employees: P&amp;T will be working to change eligibility, payment, and parking permit renewal practices for graduate students to align with employee practices, not student practices.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McCormick Road Speed Limit Study: Helen Wilson, Gloria Graham, and Becca White will be meeting with a consultant by the end of October to possibly update multi-modal counts on McCormick Road between Physics Building and Chapel as </a:t>
            </a:r>
            <a:r>
              <a:rPr lang="en-US" smtClean="0"/>
              <a:t>a preliminary step </a:t>
            </a:r>
            <a:r>
              <a:rPr lang="en-US" dirty="0" smtClean="0"/>
              <a:t>for a possible speed warrant.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4274"/>
            <a:ext cx="8229600" cy="609600"/>
          </a:xfrm>
        </p:spPr>
        <p:txBody>
          <a:bodyPr/>
          <a:lstStyle/>
          <a:p>
            <a:r>
              <a:rPr lang="en-US" dirty="0" smtClean="0"/>
              <a:t>Discussion at 10/15/2018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7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6933" y="846331"/>
            <a:ext cx="4788939" cy="2713991"/>
          </a:xfrm>
        </p:spPr>
        <p:txBody>
          <a:bodyPr/>
          <a:lstStyle/>
          <a:p>
            <a:r>
              <a:rPr lang="en-US" sz="2400" dirty="0" smtClean="0"/>
              <a:t>Committee Resources</a:t>
            </a:r>
          </a:p>
          <a:p>
            <a:r>
              <a:rPr lang="en-US" sz="2400" dirty="0" smtClean="0"/>
              <a:t>Meeting Schedule</a:t>
            </a:r>
          </a:p>
          <a:p>
            <a:r>
              <a:rPr lang="en-US" sz="2400" dirty="0" smtClean="0"/>
              <a:t>Updates</a:t>
            </a:r>
          </a:p>
          <a:p>
            <a:r>
              <a:rPr lang="en-US" sz="2400" dirty="0" smtClean="0"/>
              <a:t>Future Topics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368402"/>
            <a:ext cx="8229600" cy="2222500"/>
          </a:xfrm>
        </p:spPr>
        <p:txBody>
          <a:bodyPr/>
          <a:lstStyle/>
          <a:p>
            <a:r>
              <a:rPr lang="en-US" dirty="0" smtClean="0"/>
              <a:t>Committee Web Site (</a:t>
            </a:r>
            <a:r>
              <a:rPr lang="en-US" dirty="0" err="1" smtClean="0"/>
              <a:t>Membership,Meeting</a:t>
            </a:r>
            <a:r>
              <a:rPr lang="en-US" dirty="0" smtClean="0"/>
              <a:t> Notes):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parking.virginia.edu/transportation-and-parking-committee-notes-and-membership</a:t>
            </a:r>
            <a:r>
              <a:rPr lang="en-US" dirty="0" smtClean="0"/>
              <a:t> </a:t>
            </a:r>
          </a:p>
          <a:p>
            <a:r>
              <a:rPr lang="en-US" dirty="0" smtClean="0"/>
              <a:t>				</a:t>
            </a:r>
          </a:p>
          <a:p>
            <a:r>
              <a:rPr lang="en-US" dirty="0" smtClean="0"/>
              <a:t>Appointment letters will be coming soon from the Senior VP for Operations</a:t>
            </a:r>
          </a:p>
          <a:p>
            <a:endParaRPr lang="en-US" dirty="0" smtClean="0"/>
          </a:p>
          <a:p>
            <a:r>
              <a:rPr lang="en-US" dirty="0" smtClean="0"/>
              <a:t>Charge - Make recommendation to the Senior VP for Operations (Colette Sheehy)</a:t>
            </a:r>
          </a:p>
          <a:p>
            <a:endParaRPr lang="en-US" dirty="0" smtClean="0"/>
          </a:p>
          <a:p>
            <a:r>
              <a:rPr lang="en-US" dirty="0" smtClean="0"/>
              <a:t>Meeting Notes - Available at web site above shortly after meetings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Committee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94574" y="1171049"/>
            <a:ext cx="6578600" cy="2999667"/>
          </a:xfrm>
        </p:spPr>
        <p:txBody>
          <a:bodyPr/>
          <a:lstStyle/>
          <a:p>
            <a:r>
              <a:rPr lang="en-US" sz="2400" dirty="0" smtClean="0"/>
              <a:t>Once per month during academic session</a:t>
            </a:r>
          </a:p>
          <a:p>
            <a:endParaRPr lang="en-US" sz="2400" dirty="0" smtClean="0"/>
          </a:p>
          <a:p>
            <a:r>
              <a:rPr lang="en-US" sz="2400" dirty="0" smtClean="0"/>
              <a:t>Joint meetings with General Safety and Security: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Twice-Annual Night Tours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 smtClean="0"/>
              <a:t>November 5, 2018 at 7PM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 smtClean="0"/>
              <a:t>Spring and Regular Meeting TBD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Meeting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97799" y="1116923"/>
            <a:ext cx="6578600" cy="3244312"/>
          </a:xfrm>
        </p:spPr>
        <p:txBody>
          <a:bodyPr/>
          <a:lstStyle/>
          <a:p>
            <a:pPr marL="0" indent="0" algn="l">
              <a:buNone/>
            </a:pPr>
            <a:r>
              <a:rPr lang="en-US" sz="1600" dirty="0" smtClean="0"/>
              <a:t>New P&amp;T Web site </a:t>
            </a:r>
            <a:r>
              <a:rPr lang="en-US" sz="1600" dirty="0"/>
              <a:t>– </a:t>
            </a:r>
            <a:r>
              <a:rPr lang="en-US" sz="1600" dirty="0">
                <a:hlinkClick r:id="rId2"/>
              </a:rPr>
              <a:t>http://parking.virginia.edu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0" indent="0" algn="l">
              <a:buNone/>
            </a:pPr>
            <a:r>
              <a:rPr lang="en-US" sz="1600" dirty="0" smtClean="0"/>
              <a:t>UTS – New Bus Stop Signs, Route Names, Purple Route Alignment</a:t>
            </a:r>
          </a:p>
          <a:p>
            <a:pPr marL="0" indent="0" algn="l">
              <a:buNone/>
            </a:pPr>
            <a:r>
              <a:rPr lang="en-US" sz="1600" dirty="0" err="1" smtClean="0"/>
              <a:t>Transloc</a:t>
            </a:r>
            <a:r>
              <a:rPr lang="en-US" sz="1600" dirty="0" smtClean="0"/>
              <a:t> Issues</a:t>
            </a:r>
          </a:p>
          <a:p>
            <a:pPr marL="0" indent="0" algn="l">
              <a:buNone/>
            </a:pPr>
            <a:r>
              <a:rPr lang="en-US" sz="1600" dirty="0" smtClean="0"/>
              <a:t>Parking &amp; Transportation Study</a:t>
            </a:r>
          </a:p>
          <a:p>
            <a:pPr marL="0" indent="0" algn="l">
              <a:buNone/>
            </a:pPr>
            <a:r>
              <a:rPr lang="en-US" sz="1600" dirty="0" smtClean="0"/>
              <a:t>Event Impacts for Inauguration (Oct 19) and Friday Football Game (11/2)</a:t>
            </a:r>
          </a:p>
          <a:p>
            <a:pPr marL="0" indent="0" algn="l">
              <a:buNone/>
            </a:pPr>
            <a:r>
              <a:rPr lang="en-US" sz="1600" dirty="0"/>
              <a:t>Brandon Avenue Construction Impacts</a:t>
            </a:r>
          </a:p>
          <a:p>
            <a:pPr marL="0" indent="0" algn="l">
              <a:buNone/>
            </a:pPr>
            <a:r>
              <a:rPr lang="en-US" sz="1600" dirty="0"/>
              <a:t>Scott Stadium Re-designation for Health System Commuters</a:t>
            </a:r>
          </a:p>
          <a:p>
            <a:pPr marL="0" indent="0" algn="l">
              <a:buNone/>
            </a:pPr>
            <a:r>
              <a:rPr lang="en-US" sz="1600" dirty="0" smtClean="0"/>
              <a:t>Mopeds at Metered Parking</a:t>
            </a:r>
          </a:p>
          <a:p>
            <a:pPr marL="0" indent="0" algn="l">
              <a:buNone/>
            </a:pPr>
            <a:r>
              <a:rPr lang="en-US" sz="1600" dirty="0" smtClean="0"/>
              <a:t>Technology Changes at Emmet/Ivy Garage and Central Grounds Garage</a:t>
            </a:r>
          </a:p>
          <a:p>
            <a:pPr marL="0" indent="0" algn="l">
              <a:buNone/>
            </a:pPr>
            <a:r>
              <a:rPr lang="en-US" sz="1600" dirty="0" smtClean="0"/>
              <a:t>Park Connect and Mega-Bus</a:t>
            </a:r>
          </a:p>
          <a:p>
            <a:pPr marL="0" indent="0" algn="l">
              <a:buNone/>
            </a:pPr>
            <a:r>
              <a:rPr lang="en-US" sz="1600" dirty="0" smtClean="0"/>
              <a:t>Electric Scooter Share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P&amp;T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9830" y="1460500"/>
            <a:ext cx="1536970" cy="22225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Transloc</a:t>
            </a:r>
            <a:r>
              <a:rPr lang="en-US" sz="1800" dirty="0" smtClean="0"/>
              <a:t> has been sporadically  providing inaccurate bus predictions.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UTS Updates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" y="1309856"/>
            <a:ext cx="2580454" cy="3411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29" y="1309856"/>
            <a:ext cx="3673974" cy="27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5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44" y="3060530"/>
            <a:ext cx="5991225" cy="19431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2841" y="1095982"/>
            <a:ext cx="7607029" cy="22225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Steering Committee</a:t>
            </a:r>
          </a:p>
          <a:p>
            <a:pPr marL="0" indent="0">
              <a:buNone/>
            </a:pPr>
            <a:r>
              <a:rPr lang="en-US" sz="2400" dirty="0" smtClean="0"/>
              <a:t>On-Line Comment Portal – 600+ responses</a:t>
            </a:r>
          </a:p>
          <a:p>
            <a:pPr marL="0" indent="0">
              <a:buNone/>
            </a:pPr>
            <a:r>
              <a:rPr lang="en-US" sz="2400" dirty="0" smtClean="0"/>
              <a:t>Focus Group and Open House Meetings – 100+ Participants</a:t>
            </a:r>
          </a:p>
          <a:p>
            <a:pPr marL="0" indent="0">
              <a:buNone/>
            </a:pPr>
            <a:r>
              <a:rPr lang="en-US" sz="2400" dirty="0" smtClean="0"/>
              <a:t>Draft Findings by Year End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Parking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8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670" y="1157727"/>
            <a:ext cx="6578600" cy="2222500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dirty="0" smtClean="0"/>
              <a:t>Inauguration:</a:t>
            </a:r>
          </a:p>
          <a:p>
            <a:pPr marL="0" indent="0" algn="l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inauguration.virginia.edu/general-information/parking-and-shuttle-buses</a:t>
            </a: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sz="2000" dirty="0" smtClean="0"/>
              <a:t>Football:</a:t>
            </a:r>
          </a:p>
          <a:p>
            <a:pPr marL="0" indent="0" algn="l">
              <a:buNone/>
            </a:pPr>
            <a:r>
              <a:rPr lang="en-US" sz="2000" dirty="0" smtClean="0"/>
              <a:t>Friday, November 2, 2018, 7:30PM:</a:t>
            </a:r>
          </a:p>
          <a:p>
            <a:pPr marL="0" indent="0" algn="l">
              <a:buNone/>
            </a:pPr>
            <a:r>
              <a:rPr lang="en-US" sz="2000" dirty="0" smtClean="0"/>
              <a:t>Parking &amp; UTS impacts</a:t>
            </a:r>
          </a:p>
          <a:p>
            <a:pPr algn="l"/>
            <a:r>
              <a:rPr lang="en-US" sz="2000" dirty="0" smtClean="0"/>
              <a:t>Lot Vacate Time 4PM or 5PM</a:t>
            </a:r>
          </a:p>
          <a:p>
            <a:pPr algn="l"/>
            <a:r>
              <a:rPr lang="en-US" sz="2000" dirty="0" smtClean="0"/>
              <a:t>Parking Alternatives – EIG, JPJ</a:t>
            </a:r>
          </a:p>
          <a:p>
            <a:pPr algn="l"/>
            <a:r>
              <a:rPr lang="en-US" sz="2000" dirty="0" smtClean="0"/>
              <a:t>UTS Modification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Inauguration, Football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280" y="1885950"/>
            <a:ext cx="4148903" cy="260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0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238F-0A31-F946-A5C6-FACA8082CE8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1" y="1054725"/>
            <a:ext cx="8103139" cy="22225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http://parking.virginia.edu/brandon-avenue-update-through-december-2018http://</a:t>
            </a:r>
            <a:r>
              <a:rPr lang="en-US" dirty="0" smtClean="0">
                <a:hlinkClick r:id="rId2"/>
              </a:rPr>
              <a:t>www.officearchitect.virginia.edu/pdfs/BrandonAveMasterPlan.pdfB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" dirty="0"/>
          </a:p>
          <a:p>
            <a:pPr marL="0" indent="0" algn="l">
              <a:buNone/>
            </a:pPr>
            <a:r>
              <a:rPr lang="en-US" dirty="0" smtClean="0"/>
              <a:t>						   </a:t>
            </a:r>
            <a:r>
              <a:rPr lang="en-US" sz="1600" dirty="0" smtClean="0"/>
              <a:t>230 permit holders impacted</a:t>
            </a:r>
          </a:p>
          <a:p>
            <a:pPr marL="0" indent="0" algn="l">
              <a:buNone/>
            </a:pPr>
            <a:r>
              <a:rPr lang="en-US" sz="1600" dirty="0"/>
              <a:t>	</a:t>
            </a:r>
            <a:r>
              <a:rPr lang="en-US" sz="1600" dirty="0" smtClean="0"/>
              <a:t>					   100 permit holders parking on-site (gravel)										   Completion of Brandon Housing moves those 100 </a:t>
            </a:r>
          </a:p>
          <a:p>
            <a:pPr marL="0" indent="0" algn="l">
              <a:buNone/>
            </a:pPr>
            <a:r>
              <a:rPr lang="en-US" sz="1600" dirty="0"/>
              <a:t>	</a:t>
            </a:r>
            <a:r>
              <a:rPr lang="en-US" sz="1600" dirty="0" smtClean="0"/>
              <a:t>						into structure parking</a:t>
            </a:r>
          </a:p>
          <a:p>
            <a:pPr marL="0" indent="0" algn="l">
              <a:buNone/>
            </a:pPr>
            <a:r>
              <a:rPr lang="en-US" sz="1600" dirty="0"/>
              <a:t>	</a:t>
            </a:r>
            <a:r>
              <a:rPr lang="en-US" sz="1600" dirty="0" smtClean="0"/>
              <a:t>					   Completion of Student Health moves most permit holders </a:t>
            </a:r>
          </a:p>
          <a:p>
            <a:pPr marL="0" indent="0" algn="l">
              <a:buNone/>
            </a:pPr>
            <a:r>
              <a:rPr lang="en-US" sz="1600" dirty="0"/>
              <a:t>	</a:t>
            </a:r>
            <a:r>
              <a:rPr lang="en-US" sz="1600" dirty="0" smtClean="0"/>
              <a:t>						back into structured parking</a:t>
            </a:r>
          </a:p>
          <a:p>
            <a:pPr marL="0" indent="0" algn="l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</a:p>
          <a:p>
            <a:pPr marL="0" indent="0" algn="l"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dirty="0"/>
              <a:t>	</a:t>
            </a:r>
            <a:endParaRPr lang="en-US" dirty="0" smtClean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Brandon Construction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95" y="1713381"/>
            <a:ext cx="2470825" cy="29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Image Placehol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1: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2: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3: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519</Words>
  <Application>Microsoft Office PowerPoint</Application>
  <PresentationFormat>On-screen Show (16:9)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ITC Franklin Gothic Std Book Compressed</vt:lpstr>
      <vt:lpstr>ITC Franklin Gothic Std Book Extra Compressed</vt:lpstr>
      <vt:lpstr>ITC Franklin Gothic Std Book Italic</vt:lpstr>
      <vt:lpstr>ITC Franklin Gothic Std Demi Compressed</vt:lpstr>
      <vt:lpstr>ITC Franklin Gothic Std Demi Condensed</vt:lpstr>
      <vt:lpstr>Custom Design</vt:lpstr>
      <vt:lpstr>Title Slide</vt:lpstr>
      <vt:lpstr>Contents</vt:lpstr>
      <vt:lpstr>O1</vt:lpstr>
      <vt:lpstr>O1: Image</vt:lpstr>
      <vt:lpstr>O2</vt:lpstr>
      <vt:lpstr>O2: Image</vt:lpstr>
      <vt:lpstr>O3</vt:lpstr>
      <vt:lpstr>O3: Image</vt:lpstr>
      <vt:lpstr>Image Placeholder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Mikale Kwiatkowski</dc:creator>
  <cp:lastModifiedBy>White, Rebecca (Becca) (rwc6j)</cp:lastModifiedBy>
  <cp:revision>196</cp:revision>
  <cp:lastPrinted>2017-09-11T18:15:17Z</cp:lastPrinted>
  <dcterms:created xsi:type="dcterms:W3CDTF">2016-02-19T13:44:18Z</dcterms:created>
  <dcterms:modified xsi:type="dcterms:W3CDTF">2018-10-17T18:03:21Z</dcterms:modified>
</cp:coreProperties>
</file>