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69" r:id="rId3"/>
    <p:sldId id="270" r:id="rId4"/>
    <p:sldId id="272" r:id="rId5"/>
    <p:sldId id="262" r:id="rId6"/>
    <p:sldId id="273" r:id="rId7"/>
    <p:sldId id="274" r:id="rId8"/>
    <p:sldId id="260" r:id="rId9"/>
    <p:sldId id="265" r:id="rId10"/>
    <p:sldId id="267" r:id="rId11"/>
    <p:sldId id="259" r:id="rId12"/>
    <p:sldId id="278" r:id="rId13"/>
    <p:sldId id="279" r:id="rId14"/>
    <p:sldId id="264" r:id="rId15"/>
    <p:sldId id="277"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DBEB5-3B02-4412-9CE5-A7617A9C5D01}" v="63" dt="2021-05-03T16:58:48.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34" autoAdjust="0"/>
  </p:normalViewPr>
  <p:slideViewPr>
    <p:cSldViewPr snapToGrid="0">
      <p:cViewPr varScale="1">
        <p:scale>
          <a:sx n="54" d="100"/>
          <a:sy n="54" d="100"/>
        </p:scale>
        <p:origin x="1124"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0C175-D84E-4ED6-B211-0EC60552BEE4}" type="datetimeFigureOut">
              <a:rPr lang="en-US" smtClean="0"/>
              <a:t>5/5/2021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AD7DB-2A61-416A-BF2C-39882D32A0D9}" type="slidenum">
              <a:rPr lang="en-US" smtClean="0"/>
              <a:t>‹#›</a:t>
            </a:fld>
            <a:endParaRPr lang="en-US"/>
          </a:p>
        </p:txBody>
      </p:sp>
    </p:spTree>
    <p:extLst>
      <p:ext uri="{BB962C8B-B14F-4D97-AF65-F5344CB8AC3E}">
        <p14:creationId xmlns:p14="http://schemas.microsoft.com/office/powerpoint/2010/main" val="19779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The most important S – this encompasses everything we do to ensure safe travel for our customers, others on the road, bikers, and pedestrians. </a:t>
            </a:r>
          </a:p>
          <a:p>
            <a:r>
              <a:rPr lang="en-US"/>
              <a:t>Service: Otherwise known as customer service. This includes a warm smile, friendly hello, knowledge of our service area, and reliability.</a:t>
            </a:r>
          </a:p>
          <a:p>
            <a:r>
              <a:rPr lang="en-US"/>
              <a:t>Schedule: Are buses on time? Do they run as frequently as needed? Do they meet the needs of our customers?</a:t>
            </a:r>
          </a:p>
        </p:txBody>
      </p:sp>
      <p:sp>
        <p:nvSpPr>
          <p:cNvPr id="4" name="Slide Number Placeholder 3"/>
          <p:cNvSpPr>
            <a:spLocks noGrp="1"/>
          </p:cNvSpPr>
          <p:nvPr>
            <p:ph type="sldNum" sz="quarter" idx="5"/>
          </p:nvPr>
        </p:nvSpPr>
        <p:spPr/>
        <p:txBody>
          <a:bodyPr/>
          <a:lstStyle/>
          <a:p>
            <a:fld id="{D12AD7DB-2A61-416A-BF2C-39882D32A0D9}" type="slidenum">
              <a:rPr lang="en-US" smtClean="0"/>
              <a:t>2</a:t>
            </a:fld>
            <a:endParaRPr lang="en-US"/>
          </a:p>
        </p:txBody>
      </p:sp>
    </p:spTree>
    <p:extLst>
      <p:ext uri="{BB962C8B-B14F-4D97-AF65-F5344CB8AC3E}">
        <p14:creationId xmlns:p14="http://schemas.microsoft.com/office/powerpoint/2010/main" val="4233666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 the best option for eliminating our footprint, whitehead connectivity, least number of changes to current route structure, able to implement in Fall 2021 w/out concerns about capacity restrictions</a:t>
            </a:r>
          </a:p>
          <a:p>
            <a:endParaRPr lang="en-US" dirty="0"/>
          </a:p>
          <a:p>
            <a:r>
              <a:rPr lang="en-US" dirty="0"/>
              <a:t>Cons: no McCormick!</a:t>
            </a:r>
          </a:p>
        </p:txBody>
      </p:sp>
      <p:sp>
        <p:nvSpPr>
          <p:cNvPr id="4" name="Slide Number Placeholder 3"/>
          <p:cNvSpPr>
            <a:spLocks noGrp="1"/>
          </p:cNvSpPr>
          <p:nvPr>
            <p:ph type="sldNum" sz="quarter" idx="5"/>
          </p:nvPr>
        </p:nvSpPr>
        <p:spPr/>
        <p:txBody>
          <a:bodyPr/>
          <a:lstStyle/>
          <a:p>
            <a:fld id="{EC787B98-C40C-4465-A47F-26E8624C64F4}" type="slidenum">
              <a:rPr lang="en-US" smtClean="0"/>
              <a:t>12</a:t>
            </a:fld>
            <a:endParaRPr lang="en-US"/>
          </a:p>
        </p:txBody>
      </p:sp>
    </p:spTree>
    <p:extLst>
      <p:ext uri="{BB962C8B-B14F-4D97-AF65-F5344CB8AC3E}">
        <p14:creationId xmlns:p14="http://schemas.microsoft.com/office/powerpoint/2010/main" val="149709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2AD7DB-2A61-416A-BF2C-39882D32A0D9}" type="slidenum">
              <a:rPr lang="en-US" smtClean="0"/>
              <a:t>13</a:t>
            </a:fld>
            <a:endParaRPr lang="en-US"/>
          </a:p>
        </p:txBody>
      </p:sp>
    </p:spTree>
    <p:extLst>
      <p:ext uri="{BB962C8B-B14F-4D97-AF65-F5344CB8AC3E}">
        <p14:creationId xmlns:p14="http://schemas.microsoft.com/office/powerpoint/2010/main" val="867134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 good compromise between safety/reducing footprint and providing McCormick service, maintains connectivity of Whitehead, no left turn onto Northbound Emmet St, maintains southbound Emmet St service</a:t>
            </a:r>
          </a:p>
          <a:p>
            <a:endParaRPr lang="en-US" dirty="0"/>
          </a:p>
        </p:txBody>
      </p:sp>
      <p:sp>
        <p:nvSpPr>
          <p:cNvPr id="4" name="Slide Number Placeholder 3"/>
          <p:cNvSpPr>
            <a:spLocks noGrp="1"/>
          </p:cNvSpPr>
          <p:nvPr>
            <p:ph type="sldNum" sz="quarter" idx="5"/>
          </p:nvPr>
        </p:nvSpPr>
        <p:spPr/>
        <p:txBody>
          <a:bodyPr/>
          <a:lstStyle/>
          <a:p>
            <a:fld id="{EC787B98-C40C-4465-A47F-26E8624C64F4}" type="slidenum">
              <a:rPr lang="en-US" smtClean="0"/>
              <a:t>14</a:t>
            </a:fld>
            <a:endParaRPr lang="en-US"/>
          </a:p>
        </p:txBody>
      </p:sp>
    </p:spTree>
    <p:extLst>
      <p:ext uri="{BB962C8B-B14F-4D97-AF65-F5344CB8AC3E}">
        <p14:creationId xmlns:p14="http://schemas.microsoft.com/office/powerpoint/2010/main" val="365595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UTS drivers involved in McCormick Rd pedestrian and cyclist accidents were found “not at fault”</a:t>
            </a:r>
          </a:p>
        </p:txBody>
      </p:sp>
      <p:sp>
        <p:nvSpPr>
          <p:cNvPr id="4" name="Slide Number Placeholder 3"/>
          <p:cNvSpPr>
            <a:spLocks noGrp="1"/>
          </p:cNvSpPr>
          <p:nvPr>
            <p:ph type="sldNum" sz="quarter" idx="5"/>
          </p:nvPr>
        </p:nvSpPr>
        <p:spPr/>
        <p:txBody>
          <a:bodyPr/>
          <a:lstStyle/>
          <a:p>
            <a:fld id="{D12AD7DB-2A61-416A-BF2C-39882D32A0D9}" type="slidenum">
              <a:rPr lang="en-US" smtClean="0"/>
              <a:t>3</a:t>
            </a:fld>
            <a:endParaRPr lang="en-US"/>
          </a:p>
        </p:txBody>
      </p:sp>
    </p:spTree>
    <p:extLst>
      <p:ext uri="{BB962C8B-B14F-4D97-AF65-F5344CB8AC3E}">
        <p14:creationId xmlns:p14="http://schemas.microsoft.com/office/powerpoint/2010/main" val="216363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2AD7DB-2A61-416A-BF2C-39882D32A0D9}" type="slidenum">
              <a:rPr lang="en-US" smtClean="0"/>
              <a:t>4</a:t>
            </a:fld>
            <a:endParaRPr lang="en-US"/>
          </a:p>
        </p:txBody>
      </p:sp>
    </p:spTree>
    <p:extLst>
      <p:ext uri="{BB962C8B-B14F-4D97-AF65-F5344CB8AC3E}">
        <p14:creationId xmlns:p14="http://schemas.microsoft.com/office/powerpoint/2010/main" val="209854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ways to access Central Grounds other than through McCormick Rd: Whitehead, Emmet Street, University Ave, JPA @ Cabell</a:t>
            </a:r>
          </a:p>
          <a:p>
            <a:endParaRPr lang="en-US"/>
          </a:p>
          <a:p>
            <a:endParaRPr lang="en-US"/>
          </a:p>
          <a:p>
            <a:r>
              <a:rPr lang="en-US"/>
              <a:t>One Way vs. Two Way: Ties into reducing the McCormick Rd footprint. 10 minute service </a:t>
            </a:r>
            <a:r>
              <a:rPr lang="en-US">
                <a:sym typeface="Wingdings" panose="05000000000000000000" pitchFamily="2" charset="2"/>
              </a:rPr>
              <a:t> 12 Greens + 12 Golds each hour for bi-directional service vs 6 Greens + 6 Golds in Uni-directional service. One way traffic allows us to reduce our footprint by ~64%. Two-way traffic allows us to reduce footprint by ~27%. Recommendation for a one-way McCormick would be to travel from West to East (Trolley direction).</a:t>
            </a:r>
          </a:p>
          <a:p>
            <a:endParaRPr lang="en-US">
              <a:sym typeface="Wingdings" panose="05000000000000000000" pitchFamily="2" charset="2"/>
            </a:endParaRPr>
          </a:p>
          <a:p>
            <a:r>
              <a:rPr lang="en-US">
                <a:sym typeface="Wingdings" panose="05000000000000000000" pitchFamily="2" charset="2"/>
              </a:rPr>
              <a:t>Conditional or Dynamic routes for McCormick: This is the idea of restricting bus traffic through McCormick during certain times of the day (i.e. class changes) or days of the week. This would allow UTS to turn on the McCormick valve during times that pedestrian traffic is lighter and bus traffic is less of a safety hazard.</a:t>
            </a:r>
          </a:p>
          <a:p>
            <a:endParaRPr lang="en-US">
              <a:sym typeface="Wingdings" panose="05000000000000000000" pitchFamily="2" charset="2"/>
            </a:endParaRPr>
          </a:p>
          <a:p>
            <a:r>
              <a:rPr lang="en-US">
                <a:sym typeface="Wingdings" panose="05000000000000000000" pitchFamily="2" charset="2"/>
              </a:rPr>
              <a:t>No Routes: this would obviously decrease our McCormick Rd footprint the most, but may not be a viable option if vehicular traffic is not restricted off of McCormick.</a:t>
            </a:r>
            <a:endParaRPr lang="en-US"/>
          </a:p>
        </p:txBody>
      </p:sp>
      <p:sp>
        <p:nvSpPr>
          <p:cNvPr id="4" name="Slide Number Placeholder 3"/>
          <p:cNvSpPr>
            <a:spLocks noGrp="1"/>
          </p:cNvSpPr>
          <p:nvPr>
            <p:ph type="sldNum" sz="quarter" idx="5"/>
          </p:nvPr>
        </p:nvSpPr>
        <p:spPr/>
        <p:txBody>
          <a:bodyPr/>
          <a:lstStyle/>
          <a:p>
            <a:fld id="{D12AD7DB-2A61-416A-BF2C-39882D32A0D9}" type="slidenum">
              <a:rPr lang="en-US" smtClean="0"/>
              <a:t>5</a:t>
            </a:fld>
            <a:endParaRPr lang="en-US"/>
          </a:p>
        </p:txBody>
      </p:sp>
    </p:spTree>
    <p:extLst>
      <p:ext uri="{BB962C8B-B14F-4D97-AF65-F5344CB8AC3E}">
        <p14:creationId xmlns:p14="http://schemas.microsoft.com/office/powerpoint/2010/main" val="1825720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Reduced routes on McCormick: UTS recommends maintaining current Orange and Silver Line routings, neither of which service McCormick Rd, with the possibility of rerouting Green Line and Gold line onto McCormick. </a:t>
            </a:r>
            <a:r>
              <a:rPr lang="en-US" dirty="0" err="1"/>
              <a:t>PreCOVID</a:t>
            </a:r>
            <a:r>
              <a:rPr lang="en-US" dirty="0"/>
              <a:t>, UTS had 6 routes traveling through McCormick (12 NLs, 3 NLXs, 6 </a:t>
            </a:r>
            <a:r>
              <a:rPr lang="en-US" dirty="0" err="1"/>
              <a:t>Ils</a:t>
            </a:r>
            <a:r>
              <a:rPr lang="en-US" dirty="0"/>
              <a:t>, 6 </a:t>
            </a:r>
            <a:r>
              <a:rPr lang="en-US" dirty="0" err="1"/>
              <a:t>Ols</a:t>
            </a:r>
            <a:r>
              <a:rPr lang="en-US" dirty="0"/>
              <a:t>, 4 CGS, 2 Purple trips each hour = 33 transit trips each hour). Reducing the number of buses traveling through McCormick reduces the number of trips along a high pedestrian corridor. </a:t>
            </a:r>
          </a:p>
          <a:p>
            <a:endParaRPr lang="en-US" dirty="0"/>
          </a:p>
        </p:txBody>
      </p:sp>
      <p:sp>
        <p:nvSpPr>
          <p:cNvPr id="4" name="Slide Number Placeholder 3"/>
          <p:cNvSpPr>
            <a:spLocks noGrp="1"/>
          </p:cNvSpPr>
          <p:nvPr>
            <p:ph type="sldNum" sz="quarter" idx="5"/>
          </p:nvPr>
        </p:nvSpPr>
        <p:spPr/>
        <p:txBody>
          <a:bodyPr/>
          <a:lstStyle/>
          <a:p>
            <a:fld id="{D12AD7DB-2A61-416A-BF2C-39882D32A0D9}" type="slidenum">
              <a:rPr lang="en-US" smtClean="0"/>
              <a:t>6</a:t>
            </a:fld>
            <a:endParaRPr lang="en-US"/>
          </a:p>
        </p:txBody>
      </p:sp>
    </p:spTree>
    <p:extLst>
      <p:ext uri="{BB962C8B-B14F-4D97-AF65-F5344CB8AC3E}">
        <p14:creationId xmlns:p14="http://schemas.microsoft.com/office/powerpoint/2010/main" val="415199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Stop: Continues to allow essential traffic onto McCormick road while reducing unnecessary convenience trips (such as chemistry building to Garrett Hall). Each time a bus re-enters into traffic is a safety hazard. Consolidating stops leads to fewer traffic hazards.</a:t>
            </a:r>
          </a:p>
          <a:p>
            <a:endParaRPr lang="en-US"/>
          </a:p>
          <a:p>
            <a:r>
              <a:rPr lang="en-US"/>
              <a:t>Two Stops: More “convenient” for passengers, but encourages use of transit for walkable or </a:t>
            </a:r>
            <a:r>
              <a:rPr lang="en-US" err="1"/>
              <a:t>micromobility</a:t>
            </a:r>
            <a:r>
              <a:rPr lang="en-US"/>
              <a:t> trips. The purpose of transit is to get a lot of people from a general location to another general location (think Redline structure of SAB to the Hospital), rather than a door-to-door model.</a:t>
            </a:r>
          </a:p>
          <a:p>
            <a:endParaRPr lang="en-US"/>
          </a:p>
        </p:txBody>
      </p:sp>
      <p:sp>
        <p:nvSpPr>
          <p:cNvPr id="4" name="Slide Number Placeholder 3"/>
          <p:cNvSpPr>
            <a:spLocks noGrp="1"/>
          </p:cNvSpPr>
          <p:nvPr>
            <p:ph type="sldNum" sz="quarter" idx="5"/>
          </p:nvPr>
        </p:nvSpPr>
        <p:spPr/>
        <p:txBody>
          <a:bodyPr/>
          <a:lstStyle/>
          <a:p>
            <a:fld id="{D12AD7DB-2A61-416A-BF2C-39882D32A0D9}" type="slidenum">
              <a:rPr lang="en-US" smtClean="0"/>
              <a:t>7</a:t>
            </a:fld>
            <a:endParaRPr lang="en-US"/>
          </a:p>
        </p:txBody>
      </p:sp>
    </p:spTree>
    <p:extLst>
      <p:ext uri="{BB962C8B-B14F-4D97-AF65-F5344CB8AC3E}">
        <p14:creationId xmlns:p14="http://schemas.microsoft.com/office/powerpoint/2010/main" val="318694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2AD7DB-2A61-416A-BF2C-39882D32A0D9}" type="slidenum">
              <a:rPr lang="en-US" smtClean="0"/>
              <a:t>8</a:t>
            </a:fld>
            <a:endParaRPr lang="en-US"/>
          </a:p>
        </p:txBody>
      </p:sp>
    </p:spTree>
    <p:extLst>
      <p:ext uri="{BB962C8B-B14F-4D97-AF65-F5344CB8AC3E}">
        <p14:creationId xmlns:p14="http://schemas.microsoft.com/office/powerpoint/2010/main" val="100833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Way vs. Two Way: Ties into reducing the McCormick Rd footprint. 10 minute service </a:t>
            </a:r>
            <a:r>
              <a:rPr lang="en-US">
                <a:sym typeface="Wingdings" panose="05000000000000000000" pitchFamily="2" charset="2"/>
              </a:rPr>
              <a:t> 12 Greens + 12 Golds each hour for bi-directional service vs 6 Greens + 6 Golds in Uni-directional service. One way traffic allows us to reduce our footprint by ~64%. Two-way traffic allows us to reduce footprint by ~27%. Recommendation for a one-way McCormick would be to travel from West to East (Trolley direction).</a:t>
            </a:r>
          </a:p>
          <a:p>
            <a:endParaRPr lang="en-US"/>
          </a:p>
        </p:txBody>
      </p:sp>
      <p:sp>
        <p:nvSpPr>
          <p:cNvPr id="4" name="Slide Number Placeholder 3"/>
          <p:cNvSpPr>
            <a:spLocks noGrp="1"/>
          </p:cNvSpPr>
          <p:nvPr>
            <p:ph type="sldNum" sz="quarter" idx="5"/>
          </p:nvPr>
        </p:nvSpPr>
        <p:spPr/>
        <p:txBody>
          <a:bodyPr/>
          <a:lstStyle/>
          <a:p>
            <a:fld id="{D12AD7DB-2A61-416A-BF2C-39882D32A0D9}" type="slidenum">
              <a:rPr lang="en-US" smtClean="0"/>
              <a:t>9</a:t>
            </a:fld>
            <a:endParaRPr lang="en-US"/>
          </a:p>
        </p:txBody>
      </p:sp>
    </p:spTree>
    <p:extLst>
      <p:ext uri="{BB962C8B-B14F-4D97-AF65-F5344CB8AC3E}">
        <p14:creationId xmlns:p14="http://schemas.microsoft.com/office/powerpoint/2010/main" val="285203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Reduces the number of buses traveling on McCormick – by removing a direction, we decrease the number of buses traveling through the corridor by half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Additional Con: accessibility concerns for those with ADA needs, increased reliance on DART</a:t>
            </a:r>
          </a:p>
          <a:p>
            <a:endParaRPr lang="en-US"/>
          </a:p>
          <a:p>
            <a:endParaRPr lang="en-US"/>
          </a:p>
        </p:txBody>
      </p:sp>
      <p:sp>
        <p:nvSpPr>
          <p:cNvPr id="4" name="Slide Number Placeholder 3"/>
          <p:cNvSpPr>
            <a:spLocks noGrp="1"/>
          </p:cNvSpPr>
          <p:nvPr>
            <p:ph type="sldNum" sz="quarter" idx="5"/>
          </p:nvPr>
        </p:nvSpPr>
        <p:spPr/>
        <p:txBody>
          <a:bodyPr/>
          <a:lstStyle/>
          <a:p>
            <a:fld id="{D12AD7DB-2A61-416A-BF2C-39882D32A0D9}" type="slidenum">
              <a:rPr lang="en-US" smtClean="0"/>
              <a:t>10</a:t>
            </a:fld>
            <a:endParaRPr lang="en-US"/>
          </a:p>
        </p:txBody>
      </p:sp>
    </p:spTree>
    <p:extLst>
      <p:ext uri="{BB962C8B-B14F-4D97-AF65-F5344CB8AC3E}">
        <p14:creationId xmlns:p14="http://schemas.microsoft.com/office/powerpoint/2010/main" val="272471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29778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0677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09558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9161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0943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1716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0399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5675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7534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1986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5/5/2021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5151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5/5/2021</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27383293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Video 3">
            <a:extLst>
              <a:ext uri="{FF2B5EF4-FFF2-40B4-BE49-F238E27FC236}">
                <a16:creationId xmlns:a16="http://schemas.microsoft.com/office/drawing/2014/main" id="{C71E3790-C73F-4BEB-95B1-8140FC725DE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79" r="-1" b="-1"/>
          <a:stretch/>
        </p:blipFill>
        <p:spPr>
          <a:xfrm>
            <a:off x="13067" y="-15554"/>
            <a:ext cx="12188932" cy="6856614"/>
          </a:xfrm>
          <a:prstGeom prst="rect">
            <a:avLst/>
          </a:prstGeom>
        </p:spPr>
      </p:pic>
      <p:sp>
        <p:nvSpPr>
          <p:cNvPr id="13" name="Rectangle 12">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3628B-D8EF-4CC4-8D47-EB361916ED14}"/>
              </a:ext>
            </a:extLst>
          </p:cNvPr>
          <p:cNvSpPr>
            <a:spLocks noGrp="1"/>
          </p:cNvSpPr>
          <p:nvPr>
            <p:ph type="ctrTitle"/>
          </p:nvPr>
        </p:nvSpPr>
        <p:spPr>
          <a:xfrm>
            <a:off x="996275" y="156477"/>
            <a:ext cx="10190071" cy="2381152"/>
          </a:xfrm>
        </p:spPr>
        <p:txBody>
          <a:bodyPr anchor="b">
            <a:normAutofit/>
          </a:bodyPr>
          <a:lstStyle/>
          <a:p>
            <a:r>
              <a:rPr lang="en-US" sz="5400" err="1">
                <a:solidFill>
                  <a:srgbClr val="FFFFFF"/>
                </a:solidFill>
              </a:rPr>
              <a:t>McCORMICK</a:t>
            </a:r>
            <a:r>
              <a:rPr lang="en-US" sz="5400">
                <a:solidFill>
                  <a:srgbClr val="FFFFFF"/>
                </a:solidFill>
              </a:rPr>
              <a:t> &amp; WHITEHEAD</a:t>
            </a:r>
            <a:br>
              <a:rPr lang="en-US" sz="5400">
                <a:solidFill>
                  <a:srgbClr val="FFFFFF"/>
                </a:solidFill>
              </a:rPr>
            </a:br>
            <a:r>
              <a:rPr lang="en-US" sz="5400">
                <a:solidFill>
                  <a:srgbClr val="FFFFFF"/>
                </a:solidFill>
              </a:rPr>
              <a:t>SYNERGY</a:t>
            </a:r>
          </a:p>
        </p:txBody>
      </p:sp>
      <p:sp>
        <p:nvSpPr>
          <p:cNvPr id="3" name="Subtitle 2">
            <a:extLst>
              <a:ext uri="{FF2B5EF4-FFF2-40B4-BE49-F238E27FC236}">
                <a16:creationId xmlns:a16="http://schemas.microsoft.com/office/drawing/2014/main" id="{D9B2CD6F-2C69-46F3-BD2E-1313C880546F}"/>
              </a:ext>
            </a:extLst>
          </p:cNvPr>
          <p:cNvSpPr>
            <a:spLocks noGrp="1"/>
          </p:cNvSpPr>
          <p:nvPr>
            <p:ph type="subTitle" idx="1"/>
          </p:nvPr>
        </p:nvSpPr>
        <p:spPr>
          <a:xfrm>
            <a:off x="1102315" y="3423568"/>
            <a:ext cx="9781327" cy="887671"/>
          </a:xfrm>
        </p:spPr>
        <p:txBody>
          <a:bodyPr anchor="t">
            <a:normAutofit/>
          </a:bodyPr>
          <a:lstStyle/>
          <a:p>
            <a:r>
              <a:rPr lang="en-US" sz="2200" dirty="0">
                <a:solidFill>
                  <a:srgbClr val="FFFFFF"/>
                </a:solidFill>
              </a:rPr>
              <a:t>March 18, 2021</a:t>
            </a:r>
          </a:p>
        </p:txBody>
      </p:sp>
      <p:grpSp>
        <p:nvGrpSpPr>
          <p:cNvPr id="15"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a:p>
          </p:txBody>
        </p:sp>
      </p:grpSp>
      <p:grpSp>
        <p:nvGrpSpPr>
          <p:cNvPr id="24"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a:extLst>
              <a:ext uri="{FF2B5EF4-FFF2-40B4-BE49-F238E27FC236}">
                <a16:creationId xmlns:a16="http://schemas.microsoft.com/office/drawing/2014/main" id="{042AD057-41A3-4E1B-9B22-3168B8F60702}"/>
              </a:ext>
            </a:extLst>
          </p:cNvPr>
          <p:cNvPicPr>
            <a:picLocks noChangeAspect="1"/>
          </p:cNvPicPr>
          <p:nvPr/>
        </p:nvPicPr>
        <p:blipFill>
          <a:blip r:embed="rId5"/>
          <a:stretch>
            <a:fillRect/>
          </a:stretch>
        </p:blipFill>
        <p:spPr>
          <a:xfrm>
            <a:off x="4564880" y="4218263"/>
            <a:ext cx="2746870" cy="1682072"/>
          </a:xfrm>
          <a:prstGeom prst="rect">
            <a:avLst/>
          </a:prstGeom>
        </p:spPr>
      </p:pic>
    </p:spTree>
    <p:extLst>
      <p:ext uri="{BB962C8B-B14F-4D97-AF65-F5344CB8AC3E}">
        <p14:creationId xmlns:p14="http://schemas.microsoft.com/office/powerpoint/2010/main" val="19414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80">
                                          <p:stCondLst>
                                            <p:cond delay="0"/>
                                          </p:stCondLst>
                                        </p:cTn>
                                        <p:tgtEl>
                                          <p:spTgt spid="3">
                                            <p:txEl>
                                              <p:pRg st="0" end="0"/>
                                            </p:txEl>
                                          </p:spTgt>
                                        </p:tgtEl>
                                      </p:cBhvr>
                                    </p:animEffect>
                                    <p:anim calcmode="lin" valueType="num">
                                      <p:cBhvr>
                                        <p:cTn id="1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xEl>
                                              <p:pRg st="0" end="0"/>
                                            </p:txEl>
                                          </p:spTgt>
                                        </p:tgtEl>
                                      </p:cBhvr>
                                      <p:to x="100000" y="60000"/>
                                    </p:animScale>
                                    <p:animScale>
                                      <p:cBhvr>
                                        <p:cTn id="24" dur="166" decel="50000">
                                          <p:stCondLst>
                                            <p:cond delay="676"/>
                                          </p:stCondLst>
                                        </p:cTn>
                                        <p:tgtEl>
                                          <p:spTgt spid="3">
                                            <p:txEl>
                                              <p:pRg st="0" end="0"/>
                                            </p:txEl>
                                          </p:spTgt>
                                        </p:tgtEl>
                                      </p:cBhvr>
                                      <p:to x="100000" y="100000"/>
                                    </p:animScale>
                                    <p:animScale>
                                      <p:cBhvr>
                                        <p:cTn id="25" dur="26">
                                          <p:stCondLst>
                                            <p:cond delay="1312"/>
                                          </p:stCondLst>
                                        </p:cTn>
                                        <p:tgtEl>
                                          <p:spTgt spid="3">
                                            <p:txEl>
                                              <p:pRg st="0" end="0"/>
                                            </p:txEl>
                                          </p:spTgt>
                                        </p:tgtEl>
                                      </p:cBhvr>
                                      <p:to x="100000" y="80000"/>
                                    </p:animScale>
                                    <p:animScale>
                                      <p:cBhvr>
                                        <p:cTn id="26" dur="166" decel="50000">
                                          <p:stCondLst>
                                            <p:cond delay="1338"/>
                                          </p:stCondLst>
                                        </p:cTn>
                                        <p:tgtEl>
                                          <p:spTgt spid="3">
                                            <p:txEl>
                                              <p:pRg st="0" end="0"/>
                                            </p:txEl>
                                          </p:spTgt>
                                        </p:tgtEl>
                                      </p:cBhvr>
                                      <p:to x="100000" y="100000"/>
                                    </p:animScale>
                                    <p:animScale>
                                      <p:cBhvr>
                                        <p:cTn id="27" dur="26">
                                          <p:stCondLst>
                                            <p:cond delay="1642"/>
                                          </p:stCondLst>
                                        </p:cTn>
                                        <p:tgtEl>
                                          <p:spTgt spid="3">
                                            <p:txEl>
                                              <p:pRg st="0" end="0"/>
                                            </p:txEl>
                                          </p:spTgt>
                                        </p:tgtEl>
                                      </p:cBhvr>
                                      <p:to x="100000" y="90000"/>
                                    </p:animScale>
                                    <p:animScale>
                                      <p:cBhvr>
                                        <p:cTn id="28" dur="166" decel="50000">
                                          <p:stCondLst>
                                            <p:cond delay="1668"/>
                                          </p:stCondLst>
                                        </p:cTn>
                                        <p:tgtEl>
                                          <p:spTgt spid="3">
                                            <p:txEl>
                                              <p:pRg st="0" end="0"/>
                                            </p:txEl>
                                          </p:spTgt>
                                        </p:tgtEl>
                                      </p:cBhvr>
                                      <p:to x="100000" y="100000"/>
                                    </p:animScale>
                                    <p:animScale>
                                      <p:cBhvr>
                                        <p:cTn id="29" dur="26">
                                          <p:stCondLst>
                                            <p:cond delay="1808"/>
                                          </p:stCondLst>
                                        </p:cTn>
                                        <p:tgtEl>
                                          <p:spTgt spid="3">
                                            <p:txEl>
                                              <p:pRg st="0" end="0"/>
                                            </p:txEl>
                                          </p:spTgt>
                                        </p:tgtEl>
                                      </p:cBhvr>
                                      <p:to x="100000" y="95000"/>
                                    </p:animScale>
                                    <p:animScale>
                                      <p:cBhvr>
                                        <p:cTn id="30" dur="166" decel="50000">
                                          <p:stCondLst>
                                            <p:cond delay="1834"/>
                                          </p:stCondLst>
                                        </p:cTn>
                                        <p:tgtEl>
                                          <p:spTgt spid="3">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4"/>
                                        </p:tgtEl>
                                      </p:cBhvr>
                                    </p:cmd>
                                  </p:childTnLst>
                                </p:cTn>
                              </p:par>
                            </p:childTnLst>
                          </p:cTn>
                        </p:par>
                      </p:childTnLst>
                    </p:cTn>
                  </p:par>
                </p:childTnLst>
              </p:cTn>
              <p:nextCondLst>
                <p:cond evt="onClick" delay="0">
                  <p:tgtEl>
                    <p:spTgt spid="4"/>
                  </p:tgtEl>
                </p:cond>
              </p:nextCondLst>
            </p:seq>
            <p:video>
              <p:cMediaNode mute="1">
                <p:cTn id="42" repeatCount="indefinite" fill="hold" display="0">
                  <p:stCondLst>
                    <p:cond delay="indefinite"/>
                  </p:stCondLst>
                </p:cTn>
                <p:tgtEl>
                  <p:spTgt spid="4"/>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0"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1" name="Freeform: Shape 16">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42" name="Freeform: Shape 17">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3" name="Freeform: Shape 18">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19">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20">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6" name="Freeform: Shape 21">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7" name="Freeform: Shape 22">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23">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69EAC024-D2F4-4BBE-9866-7F5206F0FE86}"/>
              </a:ext>
            </a:extLst>
          </p:cNvPr>
          <p:cNvSpPr>
            <a:spLocks noGrp="1"/>
          </p:cNvSpPr>
          <p:nvPr>
            <p:ph type="title"/>
          </p:nvPr>
        </p:nvSpPr>
        <p:spPr>
          <a:xfrm>
            <a:off x="1198182" y="559813"/>
            <a:ext cx="3988369" cy="2236864"/>
          </a:xfrm>
        </p:spPr>
        <p:txBody>
          <a:bodyPr>
            <a:normAutofit/>
          </a:bodyPr>
          <a:lstStyle/>
          <a:p>
            <a:r>
              <a:rPr lang="en-US"/>
              <a:t>One Way, One Stop</a:t>
            </a:r>
          </a:p>
        </p:txBody>
      </p:sp>
      <p:sp>
        <p:nvSpPr>
          <p:cNvPr id="49" name="Content Placeholder 8">
            <a:extLst>
              <a:ext uri="{FF2B5EF4-FFF2-40B4-BE49-F238E27FC236}">
                <a16:creationId xmlns:a16="http://schemas.microsoft.com/office/drawing/2014/main" id="{430834D1-7C8D-434B-B64B-D666BD3B34FA}"/>
              </a:ext>
            </a:extLst>
          </p:cNvPr>
          <p:cNvSpPr>
            <a:spLocks noGrp="1"/>
          </p:cNvSpPr>
          <p:nvPr>
            <p:ph idx="1"/>
          </p:nvPr>
        </p:nvSpPr>
        <p:spPr>
          <a:xfrm>
            <a:off x="900814" y="2402288"/>
            <a:ext cx="3988112" cy="3157686"/>
          </a:xfrm>
        </p:spPr>
        <p:txBody>
          <a:bodyPr>
            <a:normAutofit/>
          </a:bodyPr>
          <a:lstStyle/>
          <a:p>
            <a:pPr marL="0" indent="0">
              <a:buNone/>
            </a:pPr>
            <a:endParaRPr lang="en-US" sz="1800" dirty="0"/>
          </a:p>
          <a:p>
            <a:pPr lvl="1"/>
            <a:r>
              <a:rPr lang="en-US" sz="1400" dirty="0"/>
              <a:t>Reduces the number of buses traveling on McCormick </a:t>
            </a:r>
          </a:p>
          <a:p>
            <a:pPr lvl="1"/>
            <a:r>
              <a:rPr lang="en-US" sz="1400" dirty="0"/>
              <a:t>Establishes Whitehead Rd as Academic Hub to provide transfer points</a:t>
            </a:r>
          </a:p>
        </p:txBody>
      </p:sp>
      <p:pic>
        <p:nvPicPr>
          <p:cNvPr id="5" name="Content Placeholder 4" descr="Map&#10;&#10;Description automatically generated">
            <a:extLst>
              <a:ext uri="{FF2B5EF4-FFF2-40B4-BE49-F238E27FC236}">
                <a16:creationId xmlns:a16="http://schemas.microsoft.com/office/drawing/2014/main" id="{5E79833B-5C41-4708-B46B-BF0A68F74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03" y="1150937"/>
            <a:ext cx="6387190" cy="4550872"/>
          </a:xfrm>
          <a:prstGeom prst="rect">
            <a:avLst/>
          </a:prstGeom>
        </p:spPr>
      </p:pic>
      <p:grpSp>
        <p:nvGrpSpPr>
          <p:cNvPr id="50"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1" name="Freeform: Shape 26">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8"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2" name="Freeform: Shape 29">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3" name="Freeform: Shape 30">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4" name="Freeform: Shape 31">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5" name="Freeform: Shape 32">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6" name="Freeform: Shape 33">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7" name="Freeform: Shape 34">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8" name="Freeform: Shape 35">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9" name="Freeform: Shape 28">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640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B200-FAC0-4519-BFB0-C120C24B7D00}"/>
              </a:ext>
            </a:extLst>
          </p:cNvPr>
          <p:cNvSpPr>
            <a:spLocks noGrp="1"/>
          </p:cNvSpPr>
          <p:nvPr>
            <p:ph type="title"/>
          </p:nvPr>
        </p:nvSpPr>
        <p:spPr>
          <a:xfrm>
            <a:off x="453142" y="725467"/>
            <a:ext cx="5414255" cy="2784496"/>
          </a:xfrm>
        </p:spPr>
        <p:txBody>
          <a:bodyPr vert="horz" lIns="91440" tIns="45720" rIns="91440" bIns="45720" rtlCol="0" anchor="b">
            <a:normAutofit fontScale="90000"/>
          </a:bodyPr>
          <a:lstStyle/>
          <a:p>
            <a:r>
              <a:rPr lang="en-US" sz="5400" dirty="0">
                <a:solidFill>
                  <a:schemeClr val="tx2">
                    <a:alpha val="80000"/>
                  </a:schemeClr>
                </a:solidFill>
              </a:rPr>
              <a:t>Door #1: Fall 2021 </a:t>
            </a:r>
            <a:r>
              <a:rPr lang="en-US" sz="5400" i="1" dirty="0">
                <a:solidFill>
                  <a:schemeClr val="tx2">
                    <a:alpha val="80000"/>
                  </a:schemeClr>
                </a:solidFill>
              </a:rPr>
              <a:t>if </a:t>
            </a:r>
            <a:r>
              <a:rPr lang="en-US" sz="5400" dirty="0">
                <a:solidFill>
                  <a:schemeClr val="tx2">
                    <a:alpha val="80000"/>
                  </a:schemeClr>
                </a:solidFill>
              </a:rPr>
              <a:t>reduced capacity is still present</a:t>
            </a:r>
          </a:p>
        </p:txBody>
      </p:sp>
      <p:pic>
        <p:nvPicPr>
          <p:cNvPr id="4" name="Picture 3">
            <a:extLst>
              <a:ext uri="{FF2B5EF4-FFF2-40B4-BE49-F238E27FC236}">
                <a16:creationId xmlns:a16="http://schemas.microsoft.com/office/drawing/2014/main" id="{73D0ACC3-72CC-4800-9864-FDCF34DCFF04}"/>
              </a:ext>
            </a:extLst>
          </p:cNvPr>
          <p:cNvPicPr>
            <a:picLocks noChangeAspect="1"/>
          </p:cNvPicPr>
          <p:nvPr/>
        </p:nvPicPr>
        <p:blipFill rotWithShape="1">
          <a:blip r:embed="rId2"/>
          <a:srcRect r="10663" b="2"/>
          <a:stretch/>
        </p:blipFill>
        <p:spPr>
          <a:xfrm>
            <a:off x="6084873" y="-3440"/>
            <a:ext cx="6129950" cy="686143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Tree>
    <p:extLst>
      <p:ext uri="{BB962C8B-B14F-4D97-AF65-F5344CB8AC3E}">
        <p14:creationId xmlns:p14="http://schemas.microsoft.com/office/powerpoint/2010/main" val="271057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5A0A4377-A3E9-4BC1-999B-2413E7C67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138" y="0"/>
            <a:ext cx="6681724" cy="6858000"/>
          </a:xfrm>
          <a:prstGeom prst="rect">
            <a:avLst/>
          </a:prstGeom>
        </p:spPr>
      </p:pic>
    </p:spTree>
    <p:extLst>
      <p:ext uri="{BB962C8B-B14F-4D97-AF65-F5344CB8AC3E}">
        <p14:creationId xmlns:p14="http://schemas.microsoft.com/office/powerpoint/2010/main" val="4575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39605D-E78F-4444-86CA-FF1801694D9F}"/>
              </a:ext>
            </a:extLst>
          </p:cNvPr>
          <p:cNvPicPr>
            <a:picLocks noChangeAspect="1"/>
          </p:cNvPicPr>
          <p:nvPr/>
        </p:nvPicPr>
        <p:blipFill rotWithShape="1">
          <a:blip r:embed="rId3"/>
          <a:srcRect t="2757" b="12974"/>
          <a:stretch/>
        </p:blipFill>
        <p:spPr>
          <a:xfrm>
            <a:off x="20" y="10"/>
            <a:ext cx="12191980" cy="6857989"/>
          </a:xfrm>
          <a:prstGeom prst="rect">
            <a:avLst/>
          </a:prstGeom>
        </p:spPr>
      </p:pic>
      <p:sp>
        <p:nvSpPr>
          <p:cNvPr id="2" name="Title 1">
            <a:extLst>
              <a:ext uri="{FF2B5EF4-FFF2-40B4-BE49-F238E27FC236}">
                <a16:creationId xmlns:a16="http://schemas.microsoft.com/office/drawing/2014/main" id="{2CE505F5-2A87-42CB-941C-6242BEFCF919}"/>
              </a:ext>
            </a:extLst>
          </p:cNvPr>
          <p:cNvSpPr>
            <a:spLocks noGrp="1"/>
          </p:cNvSpPr>
          <p:nvPr>
            <p:ph type="title"/>
          </p:nvPr>
        </p:nvSpPr>
        <p:spPr>
          <a:xfrm>
            <a:off x="1524000" y="2588528"/>
            <a:ext cx="9144000" cy="3184274"/>
          </a:xfrm>
        </p:spPr>
        <p:txBody>
          <a:bodyPr vert="horz" lIns="91440" tIns="45720" rIns="91440" bIns="45720" rtlCol="0" anchor="b">
            <a:normAutofit/>
          </a:bodyPr>
          <a:lstStyle/>
          <a:p>
            <a:pPr algn="ctr"/>
            <a:r>
              <a:rPr lang="en-US" sz="5400" dirty="0">
                <a:solidFill>
                  <a:schemeClr val="bg1"/>
                </a:solidFill>
              </a:rPr>
              <a:t>Door #4: Fall 2021 </a:t>
            </a:r>
            <a:r>
              <a:rPr lang="en-US" sz="5400" i="1" dirty="0">
                <a:solidFill>
                  <a:schemeClr val="bg1"/>
                </a:solidFill>
              </a:rPr>
              <a:t>if</a:t>
            </a:r>
            <a:r>
              <a:rPr lang="en-US" sz="5400" dirty="0">
                <a:solidFill>
                  <a:schemeClr val="bg1"/>
                </a:solidFill>
              </a:rPr>
              <a:t> passenger capacities are lifted</a:t>
            </a:r>
          </a:p>
        </p:txBody>
      </p:sp>
    </p:spTree>
    <p:extLst>
      <p:ext uri="{BB962C8B-B14F-4D97-AF65-F5344CB8AC3E}">
        <p14:creationId xmlns:p14="http://schemas.microsoft.com/office/powerpoint/2010/main" val="10245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94FD940B-352E-42A4-BBCD-8CBEEA4DC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74" y="0"/>
            <a:ext cx="6623252" cy="6858000"/>
          </a:xfrm>
          <a:prstGeom prst="rect">
            <a:avLst/>
          </a:prstGeom>
        </p:spPr>
      </p:pic>
    </p:spTree>
    <p:extLst>
      <p:ext uri="{BB962C8B-B14F-4D97-AF65-F5344CB8AC3E}">
        <p14:creationId xmlns:p14="http://schemas.microsoft.com/office/powerpoint/2010/main" val="196749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8CB7-23D3-4939-97B6-42E390CB8B0D}"/>
              </a:ext>
            </a:extLst>
          </p:cNvPr>
          <p:cNvSpPr>
            <a:spLocks noGrp="1"/>
          </p:cNvSpPr>
          <p:nvPr>
            <p:ph type="title"/>
          </p:nvPr>
        </p:nvSpPr>
        <p:spPr/>
        <p:txBody>
          <a:bodyPr/>
          <a:lstStyle/>
          <a:p>
            <a:r>
              <a:rPr lang="en-US"/>
              <a:t>Where UTS Once Was...</a:t>
            </a:r>
          </a:p>
        </p:txBody>
      </p:sp>
      <p:sp>
        <p:nvSpPr>
          <p:cNvPr id="3" name="Content Placeholder 2">
            <a:extLst>
              <a:ext uri="{FF2B5EF4-FFF2-40B4-BE49-F238E27FC236}">
                <a16:creationId xmlns:a16="http://schemas.microsoft.com/office/drawing/2014/main" id="{4343B2F9-27E9-4026-B62E-07628D1665E9}"/>
              </a:ext>
            </a:extLst>
          </p:cNvPr>
          <p:cNvSpPr>
            <a:spLocks noGrp="1"/>
          </p:cNvSpPr>
          <p:nvPr>
            <p:ph idx="1"/>
          </p:nvPr>
        </p:nvSpPr>
        <p:spPr/>
        <p:txBody>
          <a:bodyPr vert="horz" lIns="91440" tIns="45720" rIns="91440" bIns="45720" rtlCol="0" anchor="t">
            <a:normAutofit/>
          </a:bodyPr>
          <a:lstStyle/>
          <a:p>
            <a:r>
              <a:rPr lang="en-US">
                <a:cs typeface="Segoe UI"/>
              </a:rPr>
              <a:t>Focus on micromobility amenities at locations along McCormick that were previously served by UTS.</a:t>
            </a:r>
          </a:p>
          <a:p>
            <a:pPr lvl="1"/>
            <a:r>
              <a:rPr lang="en-US">
                <a:cs typeface="Segoe UI"/>
              </a:rPr>
              <a:t>Bike Racks</a:t>
            </a:r>
          </a:p>
          <a:p>
            <a:pPr lvl="2"/>
            <a:r>
              <a:rPr lang="en-US">
                <a:cs typeface="Segoe UI"/>
              </a:rPr>
              <a:t>Ensure there is enough bike parking with increased bike use likely</a:t>
            </a:r>
            <a:endParaRPr lang="en-US" dirty="0">
              <a:cs typeface="Segoe UI"/>
            </a:endParaRPr>
          </a:p>
          <a:p>
            <a:pPr lvl="1"/>
            <a:r>
              <a:rPr lang="en-US">
                <a:cs typeface="Segoe UI"/>
              </a:rPr>
              <a:t>Rentable Bikes/Scooters</a:t>
            </a:r>
          </a:p>
          <a:p>
            <a:pPr lvl="2"/>
            <a:r>
              <a:rPr lang="en-US">
                <a:cs typeface="Segoe UI"/>
              </a:rPr>
              <a:t>Work with vendor to target these areas for deployment/realignment</a:t>
            </a:r>
            <a:endParaRPr lang="en-US" dirty="0">
              <a:cs typeface="Segoe UI"/>
            </a:endParaRPr>
          </a:p>
          <a:p>
            <a:pPr lvl="1"/>
            <a:r>
              <a:rPr lang="en-US">
                <a:cs typeface="Segoe UI"/>
              </a:rPr>
              <a:t>Moped Parking</a:t>
            </a:r>
          </a:p>
          <a:p>
            <a:pPr lvl="2"/>
            <a:r>
              <a:rPr lang="en-US">
                <a:cs typeface="Segoe UI"/>
              </a:rPr>
              <a:t>Create additional moped parking for high demand areas</a:t>
            </a:r>
          </a:p>
          <a:p>
            <a:pPr lvl="3"/>
            <a:r>
              <a:rPr lang="en-US">
                <a:cs typeface="Segoe UI"/>
              </a:rPr>
              <a:t>Chemistry Building, Garrett Hall, Chapel/Alderman Library</a:t>
            </a:r>
            <a:endParaRPr lang="en-US" dirty="0">
              <a:cs typeface="Segoe UI"/>
            </a:endParaRPr>
          </a:p>
        </p:txBody>
      </p:sp>
    </p:spTree>
    <p:extLst>
      <p:ext uri="{BB962C8B-B14F-4D97-AF65-F5344CB8AC3E}">
        <p14:creationId xmlns:p14="http://schemas.microsoft.com/office/powerpoint/2010/main" val="1250060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Freeform: Shape 1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6" name="Freeform: Shape 1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9" name="Freeform: Shape 1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2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8" name="Freeform: Shape 2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6" name="Rectangle 3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Content Placeholder 4" descr="A close - up of a graph&#10;&#10;Description automatically generated with low confidence">
            <a:extLst>
              <a:ext uri="{FF2B5EF4-FFF2-40B4-BE49-F238E27FC236}">
                <a16:creationId xmlns:a16="http://schemas.microsoft.com/office/drawing/2014/main" id="{695A0B40-A65A-417A-BB47-B6E2880F8278}"/>
              </a:ext>
            </a:extLst>
          </p:cNvPr>
          <p:cNvPicPr>
            <a:picLocks noGrp="1" noChangeAspect="1"/>
          </p:cNvPicPr>
          <p:nvPr>
            <p:ph idx="1"/>
          </p:nvPr>
        </p:nvPicPr>
        <p:blipFill rotWithShape="1">
          <a:blip r:embed="rId2">
            <a:alphaModFix/>
          </a:blip>
          <a:srcRect t="2027" b="9079"/>
          <a:stretch/>
        </p:blipFill>
        <p:spPr>
          <a:xfrm>
            <a:off x="20" y="10"/>
            <a:ext cx="12188932" cy="6856614"/>
          </a:xfrm>
          <a:prstGeom prst="rect">
            <a:avLst/>
          </a:prstGeom>
        </p:spPr>
      </p:pic>
      <p:sp>
        <p:nvSpPr>
          <p:cNvPr id="40" name="Rectangle 39">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0BFF8C-0FB6-485D-97C5-859FF4AB387A}"/>
              </a:ext>
            </a:extLst>
          </p:cNvPr>
          <p:cNvSpPr>
            <a:spLocks noGrp="1"/>
          </p:cNvSpPr>
          <p:nvPr>
            <p:ph type="title"/>
          </p:nvPr>
        </p:nvSpPr>
        <p:spPr>
          <a:xfrm>
            <a:off x="996275" y="156477"/>
            <a:ext cx="10190071" cy="1515091"/>
          </a:xfrm>
        </p:spPr>
        <p:txBody>
          <a:bodyPr vert="horz" lIns="91440" tIns="45720" rIns="91440" bIns="45720" rtlCol="0" anchor="b">
            <a:normAutofit/>
          </a:bodyPr>
          <a:lstStyle/>
          <a:p>
            <a:pPr algn="ctr"/>
            <a:r>
              <a:rPr lang="en-US" sz="5400" kern="1200">
                <a:solidFill>
                  <a:srgbClr val="FFFFFF"/>
                </a:solidFill>
                <a:latin typeface="+mj-lt"/>
                <a:ea typeface="+mj-ea"/>
                <a:cs typeface="+mj-cs"/>
              </a:rPr>
              <a:t>PATH FORWARD?</a:t>
            </a:r>
          </a:p>
        </p:txBody>
      </p:sp>
      <p:grpSp>
        <p:nvGrpSpPr>
          <p:cNvPr id="42"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3" name="Freeform: Shape 42">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a:p>
          </p:txBody>
        </p:sp>
      </p:grpSp>
      <p:grpSp>
        <p:nvGrpSpPr>
          <p:cNvPr id="51"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2"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4" name="Freeform: Shape 53">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3" name="Freeform: Shape 52">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1090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053" name="Rectangle 7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054"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76" name="Freeform: Shape 75">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2055" name="Freeform: Shape 76">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56" name="Freeform: Shape 77">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57" name="Freeform: Shape 78">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58" name="Freeform: Shape 79">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59" name="Freeform: Shape 80">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60" name="Freeform: Shape 81">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061" name="Freeform: Shape 82">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445401F7-3AA5-4E9E-8ECC-8F65BECB5DCB}"/>
              </a:ext>
            </a:extLst>
          </p:cNvPr>
          <p:cNvSpPr>
            <a:spLocks noGrp="1"/>
          </p:cNvSpPr>
          <p:nvPr>
            <p:ph type="title"/>
          </p:nvPr>
        </p:nvSpPr>
        <p:spPr>
          <a:xfrm>
            <a:off x="1198182" y="559813"/>
            <a:ext cx="5605358" cy="1664573"/>
          </a:xfrm>
        </p:spPr>
        <p:txBody>
          <a:bodyPr>
            <a:normAutofit/>
          </a:bodyPr>
          <a:lstStyle/>
          <a:p>
            <a:r>
              <a:rPr lang="en-US"/>
              <a:t>UTS Mission Statement</a:t>
            </a:r>
          </a:p>
        </p:txBody>
      </p:sp>
      <p:sp>
        <p:nvSpPr>
          <p:cNvPr id="3" name="Content Placeholder 2">
            <a:extLst>
              <a:ext uri="{FF2B5EF4-FFF2-40B4-BE49-F238E27FC236}">
                <a16:creationId xmlns:a16="http://schemas.microsoft.com/office/drawing/2014/main" id="{9C67078E-3A3A-4D43-A1F4-58E7F4DC0437}"/>
              </a:ext>
            </a:extLst>
          </p:cNvPr>
          <p:cNvSpPr>
            <a:spLocks noGrp="1"/>
          </p:cNvSpPr>
          <p:nvPr>
            <p:ph idx="1"/>
          </p:nvPr>
        </p:nvSpPr>
        <p:spPr>
          <a:xfrm>
            <a:off x="1185755" y="2384474"/>
            <a:ext cx="5604997" cy="3728613"/>
          </a:xfrm>
        </p:spPr>
        <p:txBody>
          <a:bodyPr>
            <a:normAutofit/>
          </a:bodyPr>
          <a:lstStyle/>
          <a:p>
            <a:pPr marL="0" indent="0">
              <a:buNone/>
            </a:pPr>
            <a:r>
              <a:rPr lang="en-US" sz="1800"/>
              <a:t>To provide safe, reliable, efficient, and friendly transit service to the University of Virginia students, faculty, staff, and visitors by emulating the “Three S’s” of transit.</a:t>
            </a:r>
          </a:p>
          <a:p>
            <a:pPr marL="0" indent="0">
              <a:buNone/>
            </a:pPr>
            <a:endParaRPr lang="en-US" sz="1800" b="1"/>
          </a:p>
          <a:p>
            <a:pPr marL="0" indent="0">
              <a:buNone/>
            </a:pPr>
            <a:r>
              <a:rPr lang="en-US" sz="1800" b="1"/>
              <a:t>Safety</a:t>
            </a:r>
          </a:p>
          <a:p>
            <a:pPr marL="0" indent="0">
              <a:buNone/>
            </a:pPr>
            <a:r>
              <a:rPr lang="en-US" sz="1800" b="1"/>
              <a:t>Service</a:t>
            </a:r>
          </a:p>
          <a:p>
            <a:pPr marL="0" indent="0">
              <a:buNone/>
            </a:pPr>
            <a:r>
              <a:rPr lang="en-US" sz="1800" b="1"/>
              <a:t>Schedule</a:t>
            </a:r>
          </a:p>
        </p:txBody>
      </p:sp>
      <p:pic>
        <p:nvPicPr>
          <p:cNvPr id="2050" name="Picture 2" descr="University Transit Service (@UVAUTS) | Twitter">
            <a:extLst>
              <a:ext uri="{FF2B5EF4-FFF2-40B4-BE49-F238E27FC236}">
                <a16:creationId xmlns:a16="http://schemas.microsoft.com/office/drawing/2014/main" id="{2313C36A-F315-47E7-9BA0-8586A7E3CF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37" r="13006"/>
          <a:stretch/>
        </p:blipFill>
        <p:spPr bwMode="auto">
          <a:xfrm>
            <a:off x="7188594" y="10"/>
            <a:ext cx="500340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062"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063" name="Freeform: Shape 87">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64" name="Freeform: Shape 88">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65" name="Freeform: Shape 89">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66" name="Freeform: Shape 90">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67" name="Freeform: Shape 91">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68" name="Freeform: Shape 92">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69" name="Freeform: Shape 93">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87" name="Freeform: Shape 86">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4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A3C8-87F5-485F-A920-B8EE1CC191BC}"/>
              </a:ext>
            </a:extLst>
          </p:cNvPr>
          <p:cNvSpPr>
            <a:spLocks noGrp="1"/>
          </p:cNvSpPr>
          <p:nvPr>
            <p:ph type="title"/>
          </p:nvPr>
        </p:nvSpPr>
        <p:spPr/>
        <p:txBody>
          <a:bodyPr/>
          <a:lstStyle/>
          <a:p>
            <a:r>
              <a:rPr lang="en-US"/>
              <a:t>McCormick Rd Impact on UTS Mission</a:t>
            </a:r>
          </a:p>
        </p:txBody>
      </p:sp>
      <p:sp>
        <p:nvSpPr>
          <p:cNvPr id="3" name="Content Placeholder 2">
            <a:extLst>
              <a:ext uri="{FF2B5EF4-FFF2-40B4-BE49-F238E27FC236}">
                <a16:creationId xmlns:a16="http://schemas.microsoft.com/office/drawing/2014/main" id="{8F7192F4-2A5C-42B8-BB3F-E439401DEE23}"/>
              </a:ext>
            </a:extLst>
          </p:cNvPr>
          <p:cNvSpPr>
            <a:spLocks noGrp="1"/>
          </p:cNvSpPr>
          <p:nvPr>
            <p:ph idx="1"/>
          </p:nvPr>
        </p:nvSpPr>
        <p:spPr>
          <a:xfrm>
            <a:off x="838200" y="1690688"/>
            <a:ext cx="10515600" cy="4351338"/>
          </a:xfrm>
        </p:spPr>
        <p:txBody>
          <a:bodyPr>
            <a:normAutofit fontScale="92500" lnSpcReduction="20000"/>
          </a:bodyPr>
          <a:lstStyle/>
          <a:p>
            <a:pPr marL="0" indent="0">
              <a:buNone/>
            </a:pPr>
            <a:r>
              <a:rPr lang="en-US" b="1"/>
              <a:t>Safety –</a:t>
            </a:r>
            <a:r>
              <a:rPr lang="en-US"/>
              <a:t> 86% of UTS accidents involving pedestrians/cyclists in the past 5 years occurred on McCormick Rd</a:t>
            </a:r>
          </a:p>
          <a:p>
            <a:pPr marL="0" indent="0">
              <a:buNone/>
            </a:pPr>
            <a:endParaRPr lang="en-US"/>
          </a:p>
          <a:p>
            <a:pPr marL="0" indent="0" algn="ctr">
              <a:buNone/>
            </a:pPr>
            <a:r>
              <a:rPr lang="en-US" b="1"/>
              <a:t>BUT</a:t>
            </a:r>
          </a:p>
          <a:p>
            <a:pPr marL="0" indent="0" algn="ctr">
              <a:buNone/>
            </a:pPr>
            <a:endParaRPr lang="en-US" b="1"/>
          </a:p>
          <a:p>
            <a:pPr marL="0" indent="0">
              <a:buNone/>
            </a:pPr>
            <a:r>
              <a:rPr lang="en-US" b="1"/>
              <a:t>Service – </a:t>
            </a:r>
            <a:r>
              <a:rPr lang="en-US"/>
              <a:t>UTS service on McCormick Rd is convenient, creating good academic passenger relations</a:t>
            </a:r>
            <a:endParaRPr lang="en-US" b="1"/>
          </a:p>
          <a:p>
            <a:pPr marL="0" indent="0">
              <a:buNone/>
            </a:pPr>
            <a:endParaRPr lang="en-US" b="1"/>
          </a:p>
          <a:p>
            <a:pPr marL="0" indent="0" algn="ctr">
              <a:buNone/>
            </a:pPr>
            <a:r>
              <a:rPr lang="en-US" b="1"/>
              <a:t>AND…</a:t>
            </a:r>
            <a:endParaRPr lang="en-US"/>
          </a:p>
        </p:txBody>
      </p:sp>
    </p:spTree>
    <p:extLst>
      <p:ext uri="{BB962C8B-B14F-4D97-AF65-F5344CB8AC3E}">
        <p14:creationId xmlns:p14="http://schemas.microsoft.com/office/powerpoint/2010/main" val="36967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F711-E8E3-43A5-BDCD-E084DE794FA6}"/>
              </a:ext>
            </a:extLst>
          </p:cNvPr>
          <p:cNvSpPr>
            <a:spLocks noGrp="1"/>
          </p:cNvSpPr>
          <p:nvPr>
            <p:ph type="title"/>
          </p:nvPr>
        </p:nvSpPr>
        <p:spPr/>
        <p:txBody>
          <a:bodyPr/>
          <a:lstStyle/>
          <a:p>
            <a:r>
              <a:rPr lang="en-US"/>
              <a:t>McCormick Rd Impact on UTS Mission</a:t>
            </a:r>
          </a:p>
        </p:txBody>
      </p:sp>
      <p:sp>
        <p:nvSpPr>
          <p:cNvPr id="3" name="Content Placeholder 2">
            <a:extLst>
              <a:ext uri="{FF2B5EF4-FFF2-40B4-BE49-F238E27FC236}">
                <a16:creationId xmlns:a16="http://schemas.microsoft.com/office/drawing/2014/main" id="{DC4D9FA7-4F7B-4FCE-B8E7-4120F6985F19}"/>
              </a:ext>
            </a:extLst>
          </p:cNvPr>
          <p:cNvSpPr>
            <a:spLocks noGrp="1"/>
          </p:cNvSpPr>
          <p:nvPr>
            <p:ph idx="1"/>
          </p:nvPr>
        </p:nvSpPr>
        <p:spPr/>
        <p:txBody>
          <a:bodyPr/>
          <a:lstStyle/>
          <a:p>
            <a:pPr marL="0" indent="0">
              <a:buNone/>
            </a:pPr>
            <a:r>
              <a:rPr lang="en-US" b="1" dirty="0"/>
              <a:t>Schedule – </a:t>
            </a:r>
            <a:r>
              <a:rPr lang="en-US" dirty="0"/>
              <a:t>McCormick Rd creates bottleneck effect for routes, causing buses to run severely behind schedule</a:t>
            </a:r>
          </a:p>
          <a:p>
            <a:pPr marL="0" indent="0">
              <a:buNone/>
            </a:pPr>
            <a:endParaRPr lang="en-US" dirty="0"/>
          </a:p>
          <a:p>
            <a:pPr marL="0" indent="0">
              <a:buNone/>
            </a:pPr>
            <a:r>
              <a:rPr lang="en-US" dirty="0"/>
              <a:t>On-Time Performance of Academic Routes </a:t>
            </a:r>
            <a:r>
              <a:rPr lang="en-US" dirty="0" err="1"/>
              <a:t>PreCOVID</a:t>
            </a:r>
            <a:r>
              <a:rPr lang="en-US" dirty="0"/>
              <a:t>: ~80%</a:t>
            </a:r>
          </a:p>
          <a:p>
            <a:pPr marL="0" indent="0">
              <a:buNone/>
            </a:pPr>
            <a:r>
              <a:rPr lang="en-US" dirty="0"/>
              <a:t>On-Time Performance of Academic Routes Current: ~93%</a:t>
            </a:r>
          </a:p>
          <a:p>
            <a:pPr marL="0" indent="0" algn="ctr">
              <a:buNone/>
            </a:pPr>
            <a:r>
              <a:rPr lang="en-US" b="1" dirty="0"/>
              <a:t>Which Affects…</a:t>
            </a:r>
          </a:p>
          <a:p>
            <a:pPr marL="0" indent="0" algn="ctr">
              <a:buNone/>
            </a:pPr>
            <a:r>
              <a:rPr lang="en-US" b="1" dirty="0"/>
              <a:t>Service, </a:t>
            </a:r>
            <a:r>
              <a:rPr lang="en-US" dirty="0"/>
              <a:t>where reliability is important</a:t>
            </a:r>
            <a:endParaRPr lang="en-US" b="1" dirty="0"/>
          </a:p>
        </p:txBody>
      </p:sp>
    </p:spTree>
    <p:extLst>
      <p:ext uri="{BB962C8B-B14F-4D97-AF65-F5344CB8AC3E}">
        <p14:creationId xmlns:p14="http://schemas.microsoft.com/office/powerpoint/2010/main" val="231803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A5C4-5739-4B8C-B900-4CC2F7A9A3BC}"/>
              </a:ext>
            </a:extLst>
          </p:cNvPr>
          <p:cNvSpPr>
            <a:spLocks noGrp="1"/>
          </p:cNvSpPr>
          <p:nvPr>
            <p:ph type="title"/>
          </p:nvPr>
        </p:nvSpPr>
        <p:spPr/>
        <p:txBody>
          <a:bodyPr>
            <a:normAutofit/>
          </a:bodyPr>
          <a:lstStyle/>
          <a:p>
            <a:r>
              <a:rPr lang="en-US" sz="3200"/>
              <a:t>McCormick &amp; Whitehead Synergy</a:t>
            </a:r>
          </a:p>
        </p:txBody>
      </p:sp>
      <p:sp>
        <p:nvSpPr>
          <p:cNvPr id="3" name="Content Placeholder 2">
            <a:extLst>
              <a:ext uri="{FF2B5EF4-FFF2-40B4-BE49-F238E27FC236}">
                <a16:creationId xmlns:a16="http://schemas.microsoft.com/office/drawing/2014/main" id="{3E03E1D1-E26A-455A-89BF-587C8ED3709B}"/>
              </a:ext>
            </a:extLst>
          </p:cNvPr>
          <p:cNvSpPr>
            <a:spLocks noGrp="1"/>
          </p:cNvSpPr>
          <p:nvPr>
            <p:ph idx="1"/>
          </p:nvPr>
        </p:nvSpPr>
        <p:spPr>
          <a:xfrm>
            <a:off x="838200" y="1400961"/>
            <a:ext cx="10515600" cy="4776002"/>
          </a:xfrm>
        </p:spPr>
        <p:txBody>
          <a:bodyPr vert="horz" lIns="91440" tIns="45720" rIns="91440" bIns="45720" rtlCol="0" anchor="t">
            <a:normAutofit/>
          </a:bodyPr>
          <a:lstStyle/>
          <a:p>
            <a:pPr>
              <a:buFont typeface="Wingdings" panose="05000000000000000000" pitchFamily="2" charset="2"/>
              <a:buChar char="§"/>
            </a:pPr>
            <a:r>
              <a:rPr lang="en-US" dirty="0"/>
              <a:t>UTS can alter Operations to decrease bus traffic on McCormick – a.k.a. reduce McCormick Rd “Footprint”</a:t>
            </a:r>
          </a:p>
          <a:p>
            <a:pPr>
              <a:buFont typeface="Wingdings" panose="05000000000000000000" pitchFamily="2" charset="2"/>
              <a:buChar char="§"/>
            </a:pPr>
            <a:r>
              <a:rPr lang="en-US" dirty="0"/>
              <a:t>UTS Modifications for Increased Transit Options on Whitehead</a:t>
            </a:r>
            <a:endParaRPr lang="en-US" dirty="0">
              <a:cs typeface="Segoe UI"/>
            </a:endParaRPr>
          </a:p>
          <a:p>
            <a:pPr lvl="1">
              <a:buFont typeface="Wingdings" panose="05000000000000000000" pitchFamily="2" charset="2"/>
              <a:buChar char="§"/>
            </a:pPr>
            <a:r>
              <a:rPr lang="en-US" dirty="0"/>
              <a:t>Additional bus and </a:t>
            </a:r>
            <a:r>
              <a:rPr lang="en-US" dirty="0" err="1"/>
              <a:t>micromobility</a:t>
            </a:r>
            <a:r>
              <a:rPr lang="en-US" dirty="0"/>
              <a:t> amenities</a:t>
            </a:r>
            <a:endParaRPr lang="en-US" dirty="0">
              <a:cs typeface="Segoe UI"/>
            </a:endParaRPr>
          </a:p>
          <a:p>
            <a:pPr lvl="1">
              <a:buFont typeface="Wingdings" panose="05000000000000000000" pitchFamily="2" charset="2"/>
              <a:buChar char="§"/>
            </a:pPr>
            <a:r>
              <a:rPr lang="en-US" dirty="0"/>
              <a:t>Reroute the UTS Green Line</a:t>
            </a:r>
            <a:endParaRPr lang="en-US" dirty="0">
              <a:cs typeface="Segoe UI"/>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88036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29" name="Rectangle 7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030"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76" name="Freeform: Shape 75">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031" name="Freeform: Shape 76">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32" name="Freeform: Shape 77">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33" name="Freeform: Shape 78">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034" name="Freeform: Shape 79">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35" name="Freeform: Shape 80">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036" name="Freeform: Shape 81">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037" name="Freeform: Shape 82">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5C34CAEC-4C95-47D0-ACF5-5EEF1A4CF302}"/>
              </a:ext>
            </a:extLst>
          </p:cNvPr>
          <p:cNvSpPr>
            <a:spLocks noGrp="1"/>
          </p:cNvSpPr>
          <p:nvPr>
            <p:ph type="title"/>
          </p:nvPr>
        </p:nvSpPr>
        <p:spPr>
          <a:xfrm>
            <a:off x="1198182" y="559813"/>
            <a:ext cx="4987809" cy="1664573"/>
          </a:xfrm>
        </p:spPr>
        <p:txBody>
          <a:bodyPr>
            <a:normAutofit/>
          </a:bodyPr>
          <a:lstStyle/>
          <a:p>
            <a:pPr>
              <a:lnSpc>
                <a:spcPct val="90000"/>
              </a:lnSpc>
            </a:pPr>
            <a:r>
              <a:rPr lang="en-US" sz="3700"/>
              <a:t>Reducing McCormick Rd Footprint</a:t>
            </a:r>
          </a:p>
        </p:txBody>
      </p:sp>
      <p:sp>
        <p:nvSpPr>
          <p:cNvPr id="3" name="Content Placeholder 2">
            <a:extLst>
              <a:ext uri="{FF2B5EF4-FFF2-40B4-BE49-F238E27FC236}">
                <a16:creationId xmlns:a16="http://schemas.microsoft.com/office/drawing/2014/main" id="{CB4A05F9-FB1F-48A5-9FB6-6981AD03FAFB}"/>
              </a:ext>
            </a:extLst>
          </p:cNvPr>
          <p:cNvSpPr>
            <a:spLocks noGrp="1"/>
          </p:cNvSpPr>
          <p:nvPr>
            <p:ph idx="1"/>
          </p:nvPr>
        </p:nvSpPr>
        <p:spPr>
          <a:xfrm>
            <a:off x="1185756" y="2384474"/>
            <a:ext cx="4987488" cy="3728613"/>
          </a:xfrm>
        </p:spPr>
        <p:txBody>
          <a:bodyPr>
            <a:normAutofit/>
          </a:bodyPr>
          <a:lstStyle/>
          <a:p>
            <a:pPr>
              <a:buFont typeface="Wingdings" panose="05000000000000000000" pitchFamily="2" charset="2"/>
              <a:buChar char="§"/>
            </a:pPr>
            <a:r>
              <a:rPr lang="en-US" sz="1800" dirty="0" err="1"/>
              <a:t>PreCOVID</a:t>
            </a:r>
            <a:r>
              <a:rPr lang="en-US" sz="1800" dirty="0"/>
              <a:t>, UTS had 6 routes serving McCormick </a:t>
            </a:r>
            <a:r>
              <a:rPr lang="en-US" sz="1800" dirty="0">
                <a:sym typeface="Wingdings" panose="05000000000000000000" pitchFamily="2" charset="2"/>
              </a:rPr>
              <a:t> 33 transit trips each hour</a:t>
            </a:r>
          </a:p>
          <a:p>
            <a:pPr>
              <a:buFont typeface="Wingdings" panose="05000000000000000000" pitchFamily="2" charset="2"/>
              <a:buChar char="§"/>
            </a:pPr>
            <a:r>
              <a:rPr lang="en-US" sz="1800" dirty="0">
                <a:sym typeface="Wingdings" panose="05000000000000000000" pitchFamily="2" charset="2"/>
              </a:rPr>
              <a:t>Reducing Footprint = Fewer Transit Trips</a:t>
            </a:r>
          </a:p>
          <a:p>
            <a:pPr marL="0" indent="0" algn="ctr">
              <a:buNone/>
            </a:pPr>
            <a:r>
              <a:rPr lang="en-US" sz="1800" b="1" dirty="0">
                <a:sym typeface="Wingdings" panose="05000000000000000000" pitchFamily="2" charset="2"/>
              </a:rPr>
              <a:t>How?</a:t>
            </a:r>
          </a:p>
          <a:p>
            <a:pPr>
              <a:buFont typeface="Wingdings" panose="05000000000000000000" pitchFamily="2" charset="2"/>
              <a:buChar char="§"/>
            </a:pPr>
            <a:r>
              <a:rPr lang="en-US" sz="1800" dirty="0"/>
              <a:t>Reduced routes on McCormick</a:t>
            </a:r>
          </a:p>
          <a:p>
            <a:pPr lvl="1">
              <a:buFont typeface="Wingdings" panose="05000000000000000000" pitchFamily="2" charset="2"/>
              <a:buChar char="§"/>
            </a:pPr>
            <a:r>
              <a:rPr lang="en-US" sz="1800" dirty="0"/>
              <a:t>Maintain current Orange Line and Silver Line routings </a:t>
            </a:r>
          </a:p>
          <a:p>
            <a:pPr lvl="1">
              <a:buFont typeface="Wingdings" panose="05000000000000000000" pitchFamily="2" charset="2"/>
              <a:buChar char="§"/>
            </a:pPr>
            <a:r>
              <a:rPr lang="en-US" sz="1800" dirty="0"/>
              <a:t>If McCormick is served, consider rerouting Gold Line and Green Line</a:t>
            </a:r>
          </a:p>
          <a:p>
            <a:pPr marL="0" indent="0">
              <a:buNone/>
            </a:pPr>
            <a:endParaRPr lang="en-US" sz="1800" dirty="0"/>
          </a:p>
        </p:txBody>
      </p:sp>
      <p:pic>
        <p:nvPicPr>
          <p:cNvPr id="1026" name="Picture 2" descr="Footprint rubber stamp from The English Stamp Company.">
            <a:extLst>
              <a:ext uri="{FF2B5EF4-FFF2-40B4-BE49-F238E27FC236}">
                <a16:creationId xmlns:a16="http://schemas.microsoft.com/office/drawing/2014/main" id="{AB838106-C3E5-468F-85DC-173FC665A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5"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038" name="Freeform: Shape 85">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87"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39" name="Freeform: Shape 88">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0" name="Freeform: Shape 89">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1" name="Freeform: Shape 90">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2" name="Freeform: Shape 91">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3" name="Freeform: Shape 92">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4" name="Freeform: Shape 93">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5" name="Freeform: Shape 94">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046" name="Freeform: Shape 87">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5983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8" name="Rectangle 13">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E2CBF27C-3549-4CB4-9139-F7D3767F9543}"/>
              </a:ext>
            </a:extLst>
          </p:cNvPr>
          <p:cNvSpPr>
            <a:spLocks noGrp="1"/>
          </p:cNvSpPr>
          <p:nvPr>
            <p:ph type="title"/>
          </p:nvPr>
        </p:nvSpPr>
        <p:spPr>
          <a:xfrm>
            <a:off x="774700" y="4087571"/>
            <a:ext cx="5218763" cy="2031941"/>
          </a:xfrm>
        </p:spPr>
        <p:txBody>
          <a:bodyPr anchor="ctr">
            <a:normAutofit/>
          </a:bodyPr>
          <a:lstStyle/>
          <a:p>
            <a:pPr>
              <a:lnSpc>
                <a:spcPct val="90000"/>
              </a:lnSpc>
            </a:pPr>
            <a:r>
              <a:rPr lang="en-US"/>
              <a:t>Concept: One Stop</a:t>
            </a:r>
          </a:p>
        </p:txBody>
      </p:sp>
      <p:grpSp>
        <p:nvGrpSpPr>
          <p:cNvPr id="59"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7" name="Freeform: Shape 16">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0" name="Freeform: Shape 19">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9" name="Freeform: Shape 18">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Content Placeholder 4" descr="A picture containing text, person, outdoor, person&#10;&#10;Description automatically generated">
            <a:extLst>
              <a:ext uri="{FF2B5EF4-FFF2-40B4-BE49-F238E27FC236}">
                <a16:creationId xmlns:a16="http://schemas.microsoft.com/office/drawing/2014/main" id="{2DD49D76-EA56-449C-8BCF-583262C78D02}"/>
              </a:ext>
            </a:extLst>
          </p:cNvPr>
          <p:cNvPicPr>
            <a:picLocks noChangeAspect="1"/>
          </p:cNvPicPr>
          <p:nvPr/>
        </p:nvPicPr>
        <p:blipFill rotWithShape="1">
          <a:blip r:embed="rId3">
            <a:extLst>
              <a:ext uri="{28A0092B-C50C-407E-A947-70E740481C1C}">
                <a14:useLocalDpi xmlns:a14="http://schemas.microsoft.com/office/drawing/2010/main" val="0"/>
              </a:ext>
            </a:extLst>
          </a:blip>
          <a:srcRect t="13595" b="36692"/>
          <a:stretch/>
        </p:blipFill>
        <p:spPr>
          <a:xfrm>
            <a:off x="188468" y="10"/>
            <a:ext cx="11812017" cy="3919684"/>
          </a:xfrm>
          <a:prstGeom prst="rect">
            <a:avLst/>
          </a:prstGeom>
        </p:spPr>
      </p:pic>
      <p:grpSp>
        <p:nvGrpSpPr>
          <p:cNvPr id="61"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29" name="Freeform: Shape 28">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62" name="Content Placeholder 8">
            <a:extLst>
              <a:ext uri="{FF2B5EF4-FFF2-40B4-BE49-F238E27FC236}">
                <a16:creationId xmlns:a16="http://schemas.microsoft.com/office/drawing/2014/main" id="{84B1943B-4196-402C-8A98-7E46B9A71345}"/>
              </a:ext>
            </a:extLst>
          </p:cNvPr>
          <p:cNvSpPr>
            <a:spLocks noGrp="1"/>
          </p:cNvSpPr>
          <p:nvPr>
            <p:ph idx="1"/>
          </p:nvPr>
        </p:nvSpPr>
        <p:spPr>
          <a:xfrm>
            <a:off x="6195372" y="4088049"/>
            <a:ext cx="4977905" cy="2031475"/>
          </a:xfrm>
        </p:spPr>
        <p:txBody>
          <a:bodyPr anchor="ctr">
            <a:normAutofit/>
          </a:bodyPr>
          <a:lstStyle/>
          <a:p>
            <a:r>
              <a:rPr lang="en-US" sz="1800"/>
              <a:t>Frequency of stops affects route times</a:t>
            </a:r>
          </a:p>
          <a:p>
            <a:r>
              <a:rPr lang="en-US" sz="1800"/>
              <a:t>Re-entering traffic is a safety hazard</a:t>
            </a:r>
          </a:p>
          <a:p>
            <a:r>
              <a:rPr lang="en-US" sz="1800"/>
              <a:t>Fewer stops = Fewer Traffic Hazards</a:t>
            </a:r>
          </a:p>
          <a:p>
            <a:r>
              <a:rPr lang="en-US" sz="1800"/>
              <a:t>More stops encourages use of transit for walkable/</a:t>
            </a:r>
            <a:r>
              <a:rPr lang="en-US" sz="1800" err="1"/>
              <a:t>micromobility</a:t>
            </a:r>
            <a:r>
              <a:rPr lang="en-US" sz="1800"/>
              <a:t> trips</a:t>
            </a:r>
          </a:p>
        </p:txBody>
      </p:sp>
    </p:spTree>
    <p:extLst>
      <p:ext uri="{BB962C8B-B14F-4D97-AF65-F5344CB8AC3E}">
        <p14:creationId xmlns:p14="http://schemas.microsoft.com/office/powerpoint/2010/main" val="20679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6" name="Rectangle 13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097" name="Rectangle 13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098" name="Top Left">
            <a:extLst>
              <a:ext uri="{FF2B5EF4-FFF2-40B4-BE49-F238E27FC236}">
                <a16:creationId xmlns:a16="http://schemas.microsoft.com/office/drawing/2014/main" id="{14EB9E3B-CE4C-46EA-B8D1-457317C0A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0" name="Freeform: Shape 139">
              <a:extLst>
                <a:ext uri="{FF2B5EF4-FFF2-40B4-BE49-F238E27FC236}">
                  <a16:creationId xmlns:a16="http://schemas.microsoft.com/office/drawing/2014/main" id="{4CB367B6-341F-47A1-9AE3-03CDEA5762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41" name="Freeform: Shape 140">
              <a:extLst>
                <a:ext uri="{FF2B5EF4-FFF2-40B4-BE49-F238E27FC236}">
                  <a16:creationId xmlns:a16="http://schemas.microsoft.com/office/drawing/2014/main" id="{2CDB48FD-56C1-4CEE-9116-55FC83D9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42" name="Freeform: Shape 141">
              <a:extLst>
                <a:ext uri="{FF2B5EF4-FFF2-40B4-BE49-F238E27FC236}">
                  <a16:creationId xmlns:a16="http://schemas.microsoft.com/office/drawing/2014/main" id="{EE572BE7-B4C1-4594-8834-E91C625D4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43" name="Freeform: Shape 142">
              <a:extLst>
                <a:ext uri="{FF2B5EF4-FFF2-40B4-BE49-F238E27FC236}">
                  <a16:creationId xmlns:a16="http://schemas.microsoft.com/office/drawing/2014/main" id="{A5F74776-5590-4693-B9BE-CB2F7780B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44" name="Freeform: Shape 143">
              <a:extLst>
                <a:ext uri="{FF2B5EF4-FFF2-40B4-BE49-F238E27FC236}">
                  <a16:creationId xmlns:a16="http://schemas.microsoft.com/office/drawing/2014/main" id="{CABCF0F9-7EE2-4024-894D-8778AAABC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45" name="Freeform: Shape 144">
              <a:extLst>
                <a:ext uri="{FF2B5EF4-FFF2-40B4-BE49-F238E27FC236}">
                  <a16:creationId xmlns:a16="http://schemas.microsoft.com/office/drawing/2014/main" id="{B211483D-742A-4C7E-919E-36F0AE2C1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46" name="Freeform: Shape 145">
              <a:extLst>
                <a:ext uri="{FF2B5EF4-FFF2-40B4-BE49-F238E27FC236}">
                  <a16:creationId xmlns:a16="http://schemas.microsoft.com/office/drawing/2014/main" id="{35A0B184-15A7-4BC0-AA97-3FE7981D6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47" name="Freeform: Shape 146">
              <a:extLst>
                <a:ext uri="{FF2B5EF4-FFF2-40B4-BE49-F238E27FC236}">
                  <a16:creationId xmlns:a16="http://schemas.microsoft.com/office/drawing/2014/main" id="{D6B2FF9B-D612-4819-B6C9-5F67AEB83A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E3B508A2-AFF5-4A31-8FD9-7EAC7D783949}"/>
              </a:ext>
            </a:extLst>
          </p:cNvPr>
          <p:cNvSpPr>
            <a:spLocks noGrp="1"/>
          </p:cNvSpPr>
          <p:nvPr>
            <p:ph type="title"/>
          </p:nvPr>
        </p:nvSpPr>
        <p:spPr>
          <a:xfrm>
            <a:off x="1198181" y="168425"/>
            <a:ext cx="4795282" cy="2616928"/>
          </a:xfrm>
        </p:spPr>
        <p:txBody>
          <a:bodyPr anchor="ctr">
            <a:normAutofit/>
          </a:bodyPr>
          <a:lstStyle/>
          <a:p>
            <a:r>
              <a:rPr lang="en-US"/>
              <a:t>UTS Wide Hubs</a:t>
            </a:r>
          </a:p>
        </p:txBody>
      </p:sp>
      <p:sp>
        <p:nvSpPr>
          <p:cNvPr id="7" name="Content Placeholder 6">
            <a:extLst>
              <a:ext uri="{FF2B5EF4-FFF2-40B4-BE49-F238E27FC236}">
                <a16:creationId xmlns:a16="http://schemas.microsoft.com/office/drawing/2014/main" id="{19FC2F24-2A3E-4F0A-838A-F8F1EC76F0BC}"/>
              </a:ext>
            </a:extLst>
          </p:cNvPr>
          <p:cNvSpPr>
            <a:spLocks noGrp="1"/>
          </p:cNvSpPr>
          <p:nvPr>
            <p:ph idx="1"/>
          </p:nvPr>
        </p:nvSpPr>
        <p:spPr>
          <a:xfrm>
            <a:off x="6195372" y="169025"/>
            <a:ext cx="4977905" cy="2616328"/>
          </a:xfrm>
        </p:spPr>
        <p:txBody>
          <a:bodyPr anchor="ctr">
            <a:normAutofit/>
          </a:bodyPr>
          <a:lstStyle/>
          <a:p>
            <a:r>
              <a:rPr lang="en-US" sz="1800"/>
              <a:t>What are Hubs?</a:t>
            </a:r>
          </a:p>
          <a:p>
            <a:pPr lvl="1"/>
            <a:r>
              <a:rPr lang="en-US" sz="1800"/>
              <a:t>Location where multiple routes stop and layover</a:t>
            </a:r>
          </a:p>
          <a:p>
            <a:pPr lvl="1"/>
            <a:r>
              <a:rPr lang="en-US" sz="1800"/>
              <a:t>Allow passengers to transfer between routes</a:t>
            </a:r>
          </a:p>
          <a:p>
            <a:pPr lvl="1"/>
            <a:r>
              <a:rPr lang="en-US" sz="1800"/>
              <a:t>Current UTS Hubs: Whitehead Rd and JPA @ UVA Hospital</a:t>
            </a:r>
          </a:p>
        </p:txBody>
      </p:sp>
      <p:pic>
        <p:nvPicPr>
          <p:cNvPr id="3074" name="Picture 2" descr="Slinkums starptautiskā Akla ticība bus hub - ipoor.org">
            <a:extLst>
              <a:ext uri="{FF2B5EF4-FFF2-40B4-BE49-F238E27FC236}">
                <a16:creationId xmlns:a16="http://schemas.microsoft.com/office/drawing/2014/main" id="{8D12A247-C39D-44D6-B168-20F85AB9D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94" r="-2" b="29696"/>
          <a:stretch/>
        </p:blipFill>
        <p:spPr bwMode="auto">
          <a:xfrm>
            <a:off x="619840" y="3003970"/>
            <a:ext cx="11084189" cy="3854030"/>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a:noFill/>
          <a:extLst>
            <a:ext uri="{909E8E84-426E-40DD-AFC4-6F175D3DCCD1}">
              <a14:hiddenFill xmlns:a14="http://schemas.microsoft.com/office/drawing/2010/main">
                <a:solidFill>
                  <a:srgbClr val="FFFFFF"/>
                </a:solidFill>
              </a14:hiddenFill>
            </a:ext>
          </a:extLst>
        </p:spPr>
      </p:pic>
      <p:grpSp>
        <p:nvGrpSpPr>
          <p:cNvPr id="3099" name="Bottom Right">
            <a:extLst>
              <a:ext uri="{FF2B5EF4-FFF2-40B4-BE49-F238E27FC236}">
                <a16:creationId xmlns:a16="http://schemas.microsoft.com/office/drawing/2014/main" id="{EACEE585-77A5-4267-A020-F2BB70BF56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50" name="Graphic 157">
              <a:extLst>
                <a:ext uri="{FF2B5EF4-FFF2-40B4-BE49-F238E27FC236}">
                  <a16:creationId xmlns:a16="http://schemas.microsoft.com/office/drawing/2014/main" id="{5D04C1D3-00C8-480B-AE77-351CAC389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52" name="Freeform: Shape 151">
                <a:extLst>
                  <a:ext uri="{FF2B5EF4-FFF2-40B4-BE49-F238E27FC236}">
                    <a16:creationId xmlns:a16="http://schemas.microsoft.com/office/drawing/2014/main" id="{FBB507E8-1FF0-4204-8B01-40EF0555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3" name="Freeform: Shape 152">
                <a:extLst>
                  <a:ext uri="{FF2B5EF4-FFF2-40B4-BE49-F238E27FC236}">
                    <a16:creationId xmlns:a16="http://schemas.microsoft.com/office/drawing/2014/main" id="{C1773A54-A61B-4261-A787-8795E412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4" name="Freeform: Shape 153">
                <a:extLst>
                  <a:ext uri="{FF2B5EF4-FFF2-40B4-BE49-F238E27FC236}">
                    <a16:creationId xmlns:a16="http://schemas.microsoft.com/office/drawing/2014/main" id="{E9E3FC2E-7118-4851-9FD0-32AE5588D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5" name="Freeform: Shape 154">
                <a:extLst>
                  <a:ext uri="{FF2B5EF4-FFF2-40B4-BE49-F238E27FC236}">
                    <a16:creationId xmlns:a16="http://schemas.microsoft.com/office/drawing/2014/main" id="{D7C69CF4-58E9-4BD7-87A8-6528A4AA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6" name="Freeform: Shape 155">
                <a:extLst>
                  <a:ext uri="{FF2B5EF4-FFF2-40B4-BE49-F238E27FC236}">
                    <a16:creationId xmlns:a16="http://schemas.microsoft.com/office/drawing/2014/main" id="{071E02CB-FAAF-4B47-B5DE-F938C4EF4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7" name="Freeform: Shape 156">
                <a:extLst>
                  <a:ext uri="{FF2B5EF4-FFF2-40B4-BE49-F238E27FC236}">
                    <a16:creationId xmlns:a16="http://schemas.microsoft.com/office/drawing/2014/main" id="{9B039117-4539-49FC-A780-A78AD50B8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8" name="Freeform: Shape 157">
                <a:extLst>
                  <a:ext uri="{FF2B5EF4-FFF2-40B4-BE49-F238E27FC236}">
                    <a16:creationId xmlns:a16="http://schemas.microsoft.com/office/drawing/2014/main" id="{BE2BFF77-558E-4891-B9F4-6D5326BB7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100" name="Freeform: Shape 150">
              <a:extLst>
                <a:ext uri="{FF2B5EF4-FFF2-40B4-BE49-F238E27FC236}">
                  <a16:creationId xmlns:a16="http://schemas.microsoft.com/office/drawing/2014/main" id="{3259CE72-AB8F-4DE0-A183-E00F8C701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2753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5" name="Top left">
            <a:extLst>
              <a:ext uri="{FF2B5EF4-FFF2-40B4-BE49-F238E27FC236}">
                <a16:creationId xmlns:a16="http://schemas.microsoft.com/office/drawing/2014/main" id="{A345EEC5-ECAA-408B-B9D7-1C0E1102C1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6" name="Freeform: Shape 15">
              <a:extLst>
                <a:ext uri="{FF2B5EF4-FFF2-40B4-BE49-F238E27FC236}">
                  <a16:creationId xmlns:a16="http://schemas.microsoft.com/office/drawing/2014/main" id="{C09B09D8-FF9D-4CE5-853B-3BA46FD5C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7DC978A2-F53F-4B72-9BAC-5F78F00B6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4F73D09D-1DE1-441E-88F5-CD2CBAB88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DE61DBF-5FB0-4603-BE95-C566DD48B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8C89DF5-F013-4C54-B9AD-2E158706C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ED89947-A3CF-4B11-8DE7-5D07A57CB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D3E24021-DB80-451B-96A6-0D21AC0C8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2BDA2B48-4CD9-45C3-8F12-212553367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E3B508A2-AFF5-4A31-8FD9-7EAC7D783949}"/>
              </a:ext>
            </a:extLst>
          </p:cNvPr>
          <p:cNvSpPr>
            <a:spLocks noGrp="1"/>
          </p:cNvSpPr>
          <p:nvPr>
            <p:ph type="title"/>
          </p:nvPr>
        </p:nvSpPr>
        <p:spPr>
          <a:xfrm>
            <a:off x="1198182" y="559813"/>
            <a:ext cx="10246090" cy="1471193"/>
          </a:xfrm>
        </p:spPr>
        <p:txBody>
          <a:bodyPr>
            <a:normAutofit/>
          </a:bodyPr>
          <a:lstStyle/>
          <a:p>
            <a:pPr>
              <a:lnSpc>
                <a:spcPct val="90000"/>
              </a:lnSpc>
            </a:pPr>
            <a:r>
              <a:rPr lang="en-US" sz="3700"/>
              <a:t>Concept: One Way vs. Two Way</a:t>
            </a:r>
          </a:p>
        </p:txBody>
      </p:sp>
      <p:pic>
        <p:nvPicPr>
          <p:cNvPr id="6" name="Content Placeholder 5" descr="Map&#10;&#10;Description automatically generated">
            <a:extLst>
              <a:ext uri="{FF2B5EF4-FFF2-40B4-BE49-F238E27FC236}">
                <a16:creationId xmlns:a16="http://schemas.microsoft.com/office/drawing/2014/main" id="{BE497CA1-59E7-470C-85D2-5069933721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5863" y="2599564"/>
            <a:ext cx="4529136" cy="3230020"/>
          </a:xfrm>
        </p:spPr>
      </p:pic>
      <p:pic>
        <p:nvPicPr>
          <p:cNvPr id="4" name="Content Placeholder 3" descr="Map&#10;&#10;Description automatically generated">
            <a:extLst>
              <a:ext uri="{FF2B5EF4-FFF2-40B4-BE49-F238E27FC236}">
                <a16:creationId xmlns:a16="http://schemas.microsoft.com/office/drawing/2014/main" id="{A0FEDBE6-417A-4D58-8713-F2C059E67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2" y="2588442"/>
            <a:ext cx="4967270" cy="3241142"/>
          </a:xfrm>
          <a:prstGeom prst="rect">
            <a:avLst/>
          </a:prstGeom>
        </p:spPr>
      </p:pic>
      <p:grpSp>
        <p:nvGrpSpPr>
          <p:cNvPr id="25" name="Bottom Right">
            <a:extLst>
              <a:ext uri="{FF2B5EF4-FFF2-40B4-BE49-F238E27FC236}">
                <a16:creationId xmlns:a16="http://schemas.microsoft.com/office/drawing/2014/main" id="{F0A218EB-ECC2-4D0D-9EDC-F5CB062CAD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6" name="Freeform: Shape 25">
              <a:extLst>
                <a:ext uri="{FF2B5EF4-FFF2-40B4-BE49-F238E27FC236}">
                  <a16:creationId xmlns:a16="http://schemas.microsoft.com/office/drawing/2014/main" id="{E419D1C3-874F-4BF6-A356-1EA4A20D4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7" name="Graphic 157">
              <a:extLst>
                <a:ext uri="{FF2B5EF4-FFF2-40B4-BE49-F238E27FC236}">
                  <a16:creationId xmlns:a16="http://schemas.microsoft.com/office/drawing/2014/main" id="{4AC4AE33-203A-4A93-8263-6CC6BB608FD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id="{1F15373C-6DCA-4058-94CC-6476950E5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961BE5B1-15E0-484D-8B21-F6BA455B2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1167C23-6882-4551-BF77-DF537E736E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0749460-4B9F-4DE4-9931-7B5831D68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567746C-E54C-4865-ACF1-CD31DD1D8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9E7B0826-2FBE-4B23-B784-BB7CDA8B3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FDF54EDF-BA0A-440F-B20A-2A76BFE15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8" name="Freeform: Shape 27">
              <a:extLst>
                <a:ext uri="{FF2B5EF4-FFF2-40B4-BE49-F238E27FC236}">
                  <a16:creationId xmlns:a16="http://schemas.microsoft.com/office/drawing/2014/main" id="{A53B2ADC-F80C-403E-B1CA-BCFED2CE5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extBox 8">
            <a:extLst>
              <a:ext uri="{FF2B5EF4-FFF2-40B4-BE49-F238E27FC236}">
                <a16:creationId xmlns:a16="http://schemas.microsoft.com/office/drawing/2014/main" id="{38C7D89C-E941-4A75-A36E-74DEEEE83FBA}"/>
              </a:ext>
            </a:extLst>
          </p:cNvPr>
          <p:cNvSpPr txBox="1"/>
          <p:nvPr/>
        </p:nvSpPr>
        <p:spPr>
          <a:xfrm>
            <a:off x="1198182" y="2139193"/>
            <a:ext cx="1905745" cy="368082"/>
          </a:xfrm>
          <a:prstGeom prst="rect">
            <a:avLst/>
          </a:prstGeom>
          <a:noFill/>
        </p:spPr>
        <p:txBody>
          <a:bodyPr wrap="square" rtlCol="0">
            <a:spAutoFit/>
          </a:bodyPr>
          <a:lstStyle/>
          <a:p>
            <a:r>
              <a:rPr lang="en-US"/>
              <a:t>One-Way</a:t>
            </a:r>
          </a:p>
        </p:txBody>
      </p:sp>
      <p:sp>
        <p:nvSpPr>
          <p:cNvPr id="10" name="TextBox 9">
            <a:extLst>
              <a:ext uri="{FF2B5EF4-FFF2-40B4-BE49-F238E27FC236}">
                <a16:creationId xmlns:a16="http://schemas.microsoft.com/office/drawing/2014/main" id="{83714371-919D-4DD6-BE44-5DFEA4582F67}"/>
              </a:ext>
            </a:extLst>
          </p:cNvPr>
          <p:cNvSpPr txBox="1"/>
          <p:nvPr/>
        </p:nvSpPr>
        <p:spPr>
          <a:xfrm>
            <a:off x="6465468" y="2177352"/>
            <a:ext cx="1811321" cy="369332"/>
          </a:xfrm>
          <a:prstGeom prst="rect">
            <a:avLst/>
          </a:prstGeom>
          <a:noFill/>
        </p:spPr>
        <p:txBody>
          <a:bodyPr wrap="square" rtlCol="0">
            <a:spAutoFit/>
          </a:bodyPr>
          <a:lstStyle/>
          <a:p>
            <a:r>
              <a:rPr lang="en-US"/>
              <a:t>Two-Way</a:t>
            </a:r>
          </a:p>
        </p:txBody>
      </p:sp>
      <p:sp>
        <p:nvSpPr>
          <p:cNvPr id="3" name="TextBox 2">
            <a:extLst>
              <a:ext uri="{FF2B5EF4-FFF2-40B4-BE49-F238E27FC236}">
                <a16:creationId xmlns:a16="http://schemas.microsoft.com/office/drawing/2014/main" id="{9008959D-A75C-454D-B7BF-A978F29DE75F}"/>
              </a:ext>
            </a:extLst>
          </p:cNvPr>
          <p:cNvSpPr txBox="1"/>
          <p:nvPr/>
        </p:nvSpPr>
        <p:spPr>
          <a:xfrm>
            <a:off x="1198182" y="2752442"/>
            <a:ext cx="4516817" cy="2123658"/>
          </a:xfrm>
          <a:prstGeom prst="rect">
            <a:avLst/>
          </a:prstGeom>
          <a:noFill/>
        </p:spPr>
        <p:txBody>
          <a:bodyPr wrap="square" rtlCol="0">
            <a:spAutoFit/>
          </a:bodyPr>
          <a:lstStyle/>
          <a:p>
            <a:r>
              <a:rPr lang="en-US" sz="4400">
                <a:solidFill>
                  <a:srgbClr val="00B050"/>
                </a:solidFill>
              </a:rPr>
              <a:t>Reduces McCormick Footprint by 64%</a:t>
            </a:r>
          </a:p>
        </p:txBody>
      </p:sp>
      <p:sp>
        <p:nvSpPr>
          <p:cNvPr id="5" name="TextBox 4">
            <a:extLst>
              <a:ext uri="{FF2B5EF4-FFF2-40B4-BE49-F238E27FC236}">
                <a16:creationId xmlns:a16="http://schemas.microsoft.com/office/drawing/2014/main" id="{CD12D5A5-AB72-40D8-A90B-AF61C644F599}"/>
              </a:ext>
            </a:extLst>
          </p:cNvPr>
          <p:cNvSpPr txBox="1"/>
          <p:nvPr/>
        </p:nvSpPr>
        <p:spPr>
          <a:xfrm>
            <a:off x="6477002" y="2752442"/>
            <a:ext cx="4967270" cy="2123658"/>
          </a:xfrm>
          <a:prstGeom prst="rect">
            <a:avLst/>
          </a:prstGeom>
          <a:noFill/>
        </p:spPr>
        <p:txBody>
          <a:bodyPr wrap="square" rtlCol="0">
            <a:spAutoFit/>
          </a:bodyPr>
          <a:lstStyle/>
          <a:p>
            <a:r>
              <a:rPr lang="en-US" sz="4400">
                <a:solidFill>
                  <a:srgbClr val="FFC000"/>
                </a:solidFill>
              </a:rPr>
              <a:t>Reduces McCormick Footprint by 27%</a:t>
            </a:r>
          </a:p>
        </p:txBody>
      </p:sp>
    </p:spTree>
    <p:extLst>
      <p:ext uri="{BB962C8B-B14F-4D97-AF65-F5344CB8AC3E}">
        <p14:creationId xmlns:p14="http://schemas.microsoft.com/office/powerpoint/2010/main" val="59508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xploreVTI">
  <a:themeElements>
    <a:clrScheme name="AnalogousFromRegularSeedLeftStep">
      <a:dk1>
        <a:srgbClr val="000000"/>
      </a:dk1>
      <a:lt1>
        <a:srgbClr val="FFFFFF"/>
      </a:lt1>
      <a:dk2>
        <a:srgbClr val="2D1B30"/>
      </a:dk2>
      <a:lt2>
        <a:srgbClr val="F0F3F3"/>
      </a:lt2>
      <a:accent1>
        <a:srgbClr val="D14C3F"/>
      </a:accent1>
      <a:accent2>
        <a:srgbClr val="BF2D5C"/>
      </a:accent2>
      <a:accent3>
        <a:srgbClr val="D13FAB"/>
      </a:accent3>
      <a:accent4>
        <a:srgbClr val="A82DBF"/>
      </a:accent4>
      <a:accent5>
        <a:srgbClr val="7D3FD1"/>
      </a:accent5>
      <a:accent6>
        <a:srgbClr val="3E3DC4"/>
      </a:accent6>
      <a:hlink>
        <a:srgbClr val="3698A3"/>
      </a:hlink>
      <a:folHlink>
        <a:srgbClr val="7F7F7F"/>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1141</Words>
  <Application>Microsoft Office PowerPoint</Application>
  <PresentationFormat>Widescreen</PresentationFormat>
  <Paragraphs>104</Paragraphs>
  <Slides>16</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Next LT Pro</vt:lpstr>
      <vt:lpstr>AvenirNext LT Pro Medium</vt:lpstr>
      <vt:lpstr>Calibri</vt:lpstr>
      <vt:lpstr>Rockwell</vt:lpstr>
      <vt:lpstr>Segoe UI</vt:lpstr>
      <vt:lpstr>Wingdings</vt:lpstr>
      <vt:lpstr>ExploreVTI</vt:lpstr>
      <vt:lpstr>McCORMICK &amp; WHITEHEAD SYNERGY</vt:lpstr>
      <vt:lpstr>UTS Mission Statement</vt:lpstr>
      <vt:lpstr>McCormick Rd Impact on UTS Mission</vt:lpstr>
      <vt:lpstr>McCormick Rd Impact on UTS Mission</vt:lpstr>
      <vt:lpstr>McCormick &amp; Whitehead Synergy</vt:lpstr>
      <vt:lpstr>Reducing McCormick Rd Footprint</vt:lpstr>
      <vt:lpstr>Concept: One Stop</vt:lpstr>
      <vt:lpstr>UTS Wide Hubs</vt:lpstr>
      <vt:lpstr>Concept: One Way vs. Two Way</vt:lpstr>
      <vt:lpstr>One Way, One Stop</vt:lpstr>
      <vt:lpstr>Door #1: Fall 2021 if reduced capacity is still present</vt:lpstr>
      <vt:lpstr>PowerPoint Presentation</vt:lpstr>
      <vt:lpstr>Door #4: Fall 2021 if passenger capacities are lifted</vt:lpstr>
      <vt:lpstr>PowerPoint Presentation</vt:lpstr>
      <vt:lpstr>Where UTS Once Was...</vt:lpstr>
      <vt:lpstr>PATH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McCORMICK &amp; WHITEHEAD SYNERGY</dc:title>
  <dc:creator>Howell, Kendall (klh3t)</dc:creator>
  <cp:lastModifiedBy>Stroud, Minnette Woolard (mws5p)</cp:lastModifiedBy>
  <cp:revision>308</cp:revision>
  <dcterms:created xsi:type="dcterms:W3CDTF">2021-03-17T18:27:00Z</dcterms:created>
  <dcterms:modified xsi:type="dcterms:W3CDTF">2021-05-05T15:14:14Z</dcterms:modified>
</cp:coreProperties>
</file>